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</p:sldMasterIdLst>
  <p:notesMasterIdLst>
    <p:notesMasterId r:id="rId42"/>
  </p:notesMasterIdLst>
  <p:handoutMasterIdLst>
    <p:handoutMasterId r:id="rId43"/>
  </p:handoutMasterIdLst>
  <p:sldIdLst>
    <p:sldId id="257" r:id="rId3"/>
    <p:sldId id="273" r:id="rId4"/>
    <p:sldId id="269" r:id="rId5"/>
    <p:sldId id="270" r:id="rId6"/>
    <p:sldId id="271" r:id="rId7"/>
    <p:sldId id="272" r:id="rId8"/>
    <p:sldId id="256" r:id="rId9"/>
    <p:sldId id="274" r:id="rId10"/>
    <p:sldId id="275" r:id="rId11"/>
    <p:sldId id="276" r:id="rId12"/>
    <p:sldId id="277" r:id="rId13"/>
    <p:sldId id="264" r:id="rId14"/>
    <p:sldId id="260" r:id="rId15"/>
    <p:sldId id="263" r:id="rId16"/>
    <p:sldId id="279" r:id="rId17"/>
    <p:sldId id="303" r:id="rId18"/>
    <p:sldId id="265" r:id="rId19"/>
    <p:sldId id="280" r:id="rId20"/>
    <p:sldId id="282" r:id="rId21"/>
    <p:sldId id="266" r:id="rId22"/>
    <p:sldId id="304" r:id="rId23"/>
    <p:sldId id="305" r:id="rId24"/>
    <p:sldId id="267" r:id="rId25"/>
    <p:sldId id="284" r:id="rId26"/>
    <p:sldId id="285" r:id="rId27"/>
    <p:sldId id="286" r:id="rId28"/>
    <p:sldId id="287" r:id="rId29"/>
    <p:sldId id="288" r:id="rId30"/>
    <p:sldId id="289" r:id="rId31"/>
    <p:sldId id="293" r:id="rId32"/>
    <p:sldId id="294" r:id="rId33"/>
    <p:sldId id="295" r:id="rId34"/>
    <p:sldId id="268" r:id="rId35"/>
    <p:sldId id="298" r:id="rId36"/>
    <p:sldId id="299" r:id="rId37"/>
    <p:sldId id="300" r:id="rId38"/>
    <p:sldId id="301" r:id="rId39"/>
    <p:sldId id="302" r:id="rId40"/>
    <p:sldId id="259" r:id="rId41"/>
  </p:sldIdLst>
  <p:sldSz cx="12192000" cy="6858000"/>
  <p:notesSz cx="9942513" cy="676116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30">
          <p15:clr>
            <a:srgbClr val="A4A3A4"/>
          </p15:clr>
        </p15:guide>
        <p15:guide id="2" pos="3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CC3300"/>
    <a:srgbClr val="00BCFF"/>
    <a:srgbClr val="000000"/>
    <a:srgbClr val="FF9966"/>
    <a:srgbClr val="FFCC66"/>
    <a:srgbClr val="9E228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871" autoAdjust="0"/>
  </p:normalViewPr>
  <p:slideViewPr>
    <p:cSldViewPr>
      <p:cViewPr>
        <p:scale>
          <a:sx n="100" d="100"/>
          <a:sy n="100" d="100"/>
        </p:scale>
        <p:origin x="99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5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30"/>
    </p:cViewPr>
  </p:sorterViewPr>
  <p:notesViewPr>
    <p:cSldViewPr>
      <p:cViewPr varScale="1">
        <p:scale>
          <a:sx n="58" d="100"/>
          <a:sy n="58" d="100"/>
        </p:scale>
        <p:origin x="-2520" y="-78"/>
      </p:cViewPr>
      <p:guideLst>
        <p:guide orient="horz" pos="2130"/>
        <p:guide pos="3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8422" cy="3380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1790" y="0"/>
            <a:ext cx="4308422" cy="3380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21932"/>
            <a:ext cx="4308422" cy="3380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1790" y="6421932"/>
            <a:ext cx="4308422" cy="3380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33F4567-50A4-4DD5-90C6-DD4A189C0410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861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06:37:03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8422" cy="3380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1790" y="0"/>
            <a:ext cx="4308422" cy="3380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16213" y="506413"/>
            <a:ext cx="4510087" cy="2536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4252" y="3211553"/>
            <a:ext cx="7954010" cy="304252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21932"/>
            <a:ext cx="4308422" cy="3380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1790" y="6421932"/>
            <a:ext cx="4308422" cy="3380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D4E7B70-9D48-45D4-815F-908860892EDA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703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4E7B70-9D48-45D4-815F-908860892E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564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4E7B70-9D48-45D4-815F-908860892E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007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4E7B70-9D48-45D4-815F-908860892E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518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4E7B70-9D48-45D4-815F-908860892ED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62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yzj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E7B70-9D48-45D4-815F-908860892EDA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0997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yzj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E7B70-9D48-45D4-815F-908860892EDA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706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zzx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E7B70-9D48-45D4-815F-908860892EDA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311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zzx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E7B70-9D48-45D4-815F-908860892EDA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3942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gyn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E7B70-9D48-45D4-815F-908860892EDA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913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gyn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E7B70-9D48-45D4-815F-908860892EDA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42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628800"/>
            <a:ext cx="8690405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94"/>
          <p:cNvSpPr/>
          <p:nvPr userDrawn="1"/>
        </p:nvSpPr>
        <p:spPr bwMode="gray">
          <a:xfrm>
            <a:off x="0" y="0"/>
            <a:ext cx="3962400" cy="5257800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66CC">
                  <a:gamma/>
                  <a:tint val="54510"/>
                  <a:invGamma/>
                </a:srgbClr>
              </a:gs>
              <a:gs pos="50000">
                <a:srgbClr val="0066CC">
                  <a:alpha val="0"/>
                </a:srgbClr>
              </a:gs>
              <a:gs pos="100000">
                <a:srgbClr val="0066CC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" panose="020B0604020202020204" pitchFamily="34" charset="0"/>
            </a:endParaRPr>
          </a:p>
        </p:txBody>
      </p:sp>
      <p:sp>
        <p:nvSpPr>
          <p:cNvPr id="7" name="标题占位符 6"/>
          <p:cNvSpPr/>
          <p:nvPr/>
        </p:nvSpPr>
        <p:spPr bwMode="auto">
          <a:xfrm>
            <a:off x="609600" y="2133600"/>
            <a:ext cx="10972800" cy="2590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defRPr/>
            </a:pPr>
            <a:endParaRPr lang="zh-CN" altLang="en-US" sz="4000" b="1" dirty="0">
              <a:solidFill>
                <a:srgbClr val="0070C0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628800"/>
            <a:ext cx="8690405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94"/>
          <p:cNvSpPr/>
          <p:nvPr userDrawn="1"/>
        </p:nvSpPr>
        <p:spPr bwMode="gray">
          <a:xfrm>
            <a:off x="0" y="0"/>
            <a:ext cx="3962400" cy="5257800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66CC">
                  <a:gamma/>
                  <a:tint val="54510"/>
                  <a:invGamma/>
                </a:srgbClr>
              </a:gs>
              <a:gs pos="50000">
                <a:srgbClr val="0066CC">
                  <a:alpha val="0"/>
                </a:srgbClr>
              </a:gs>
              <a:gs pos="100000">
                <a:srgbClr val="0066CC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" panose="020B0604020202020204" pitchFamily="34" charset="0"/>
            </a:endParaRPr>
          </a:p>
        </p:txBody>
      </p:sp>
      <p:sp>
        <p:nvSpPr>
          <p:cNvPr id="7" name="标题占位符 6"/>
          <p:cNvSpPr/>
          <p:nvPr/>
        </p:nvSpPr>
        <p:spPr bwMode="auto">
          <a:xfrm>
            <a:off x="609600" y="2133600"/>
            <a:ext cx="10972800" cy="2590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defRPr/>
            </a:pPr>
            <a:endParaRPr lang="zh-CN" altLang="en-US" sz="4000" b="1" dirty="0">
              <a:solidFill>
                <a:srgbClr val="0070C0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8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20434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621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98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2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.bin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7"/>
          <p:cNvSpPr txBox="1">
            <a:spLocks noChangeArrowheads="1"/>
          </p:cNvSpPr>
          <p:nvPr/>
        </p:nvSpPr>
        <p:spPr bwMode="auto">
          <a:xfrm>
            <a:off x="0" y="6172201"/>
            <a:ext cx="47752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2051" name="Rectangle 11"/>
          <p:cNvSpPr>
            <a:spLocks noChangeArrowheads="1"/>
          </p:cNvSpPr>
          <p:nvPr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1"/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609600" y="6429376"/>
            <a:ext cx="721360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rgbClr val="96969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电子科技大学 宽带通信网络实验室</a:t>
            </a:r>
          </a:p>
        </p:txBody>
      </p:sp>
      <p:sp>
        <p:nvSpPr>
          <p:cNvPr id="1030" name="Line 15"/>
          <p:cNvSpPr>
            <a:spLocks noChangeShapeType="1"/>
          </p:cNvSpPr>
          <p:nvPr/>
        </p:nvSpPr>
        <p:spPr bwMode="auto">
          <a:xfrm>
            <a:off x="101601" y="1066800"/>
            <a:ext cx="9596967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</a:ln>
        </p:spPr>
        <p:txBody>
          <a:bodyPr/>
          <a:lstStyle/>
          <a:p>
            <a:pPr eaLnBrk="0" hangingPunct="0">
              <a:defRPr/>
            </a:pPr>
            <a:endParaRPr lang="zh-CN" altLang="en-US"/>
          </a:p>
        </p:txBody>
      </p:sp>
      <p:sp>
        <p:nvSpPr>
          <p:cNvPr id="2055" name="Text Box 16"/>
          <p:cNvSpPr txBox="1">
            <a:spLocks noChangeArrowheads="1"/>
          </p:cNvSpPr>
          <p:nvPr/>
        </p:nvSpPr>
        <p:spPr bwMode="auto">
          <a:xfrm>
            <a:off x="8229600" y="6415088"/>
            <a:ext cx="38608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300">
                <a:solidFill>
                  <a:srgbClr val="969696"/>
                </a:solidFill>
                <a:latin typeface="Times New Roman" panose="02020603050405020304" pitchFamily="18" charset="0"/>
              </a:rPr>
              <a:t>    </a:t>
            </a:r>
            <a:fld id="{8DB8C9FA-8BD9-4F68-AF75-5CA35DCE0429}" type="slidenum">
              <a:rPr lang="en-US" altLang="zh-CN" sz="1300" b="1">
                <a:solidFill>
                  <a:srgbClr val="969696"/>
                </a:solidFill>
                <a:latin typeface="Times New Roman" panose="02020603050405020304" pitchFamily="18" charset="0"/>
              </a:rPr>
              <a:t>‹#›</a:t>
            </a:fld>
            <a:r>
              <a:rPr lang="en-US" altLang="zh-CN">
                <a:solidFill>
                  <a:srgbClr val="969696"/>
                </a:solidFill>
                <a:latin typeface="Times New Roman" panose="02020603050405020304" pitchFamily="18" charset="0"/>
              </a:rPr>
              <a:t>                </a:t>
            </a:r>
            <a:fld id="{6E08A286-00C4-468E-AAB3-CAD5A8BEE2AA}" type="datetime1">
              <a:rPr lang="zh-CN" altLang="en-US" b="1">
                <a:solidFill>
                  <a:srgbClr val="969696"/>
                </a:solidFill>
                <a:latin typeface="Times New Roman" panose="02020603050405020304" pitchFamily="18" charset="0"/>
              </a:rPr>
              <a:t>2023/6/4</a:t>
            </a:fld>
            <a:endParaRPr lang="en-US" altLang="zh-CN" b="1">
              <a:solidFill>
                <a:srgbClr val="96969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59" name="Object 35"/>
          <p:cNvGraphicFramePr>
            <a:graphicFrameLocks noChangeAspect="1"/>
          </p:cNvGraphicFramePr>
          <p:nvPr/>
        </p:nvGraphicFramePr>
        <p:xfrm>
          <a:off x="3289301" y="1828800"/>
          <a:ext cx="8879417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5664200" imgH="3327400" progId="">
                  <p:embed/>
                </p:oleObj>
              </mc:Choice>
              <mc:Fallback>
                <p:oleObj name="Image" r:id="rId6" imgW="5664200" imgH="3327400" progId="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01" y="1828800"/>
                        <a:ext cx="8879417" cy="450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 Box 7"/>
          <p:cNvSpPr txBox="1">
            <a:spLocks noChangeArrowheads="1"/>
          </p:cNvSpPr>
          <p:nvPr/>
        </p:nvSpPr>
        <p:spPr bwMode="auto">
          <a:xfrm>
            <a:off x="0" y="6172201"/>
            <a:ext cx="47752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2058" name="Rectangle 11"/>
          <p:cNvSpPr>
            <a:spLocks noChangeArrowheads="1"/>
          </p:cNvSpPr>
          <p:nvPr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1"/>
          </a:p>
        </p:txBody>
      </p:sp>
      <p:pic>
        <p:nvPicPr>
          <p:cNvPr id="1071" name="Picture 14" descr="未命名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200" y="345284"/>
            <a:ext cx="16510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Line 15"/>
          <p:cNvSpPr>
            <a:spLocks noChangeShapeType="1"/>
          </p:cNvSpPr>
          <p:nvPr/>
        </p:nvSpPr>
        <p:spPr bwMode="auto">
          <a:xfrm>
            <a:off x="407368" y="1066800"/>
            <a:ext cx="9954839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</a:ln>
        </p:spPr>
        <p:txBody>
          <a:bodyPr/>
          <a:lstStyle/>
          <a:p>
            <a:pPr eaLnBrk="0" hangingPunct="0">
              <a:defRPr/>
            </a:pPr>
            <a:endParaRPr lang="zh-CN" altLang="en-US"/>
          </a:p>
        </p:txBody>
      </p:sp>
      <p:graphicFrame>
        <p:nvGraphicFramePr>
          <p:cNvPr id="1060" name="Object 36"/>
          <p:cNvGraphicFramePr>
            <a:graphicFrameLocks noChangeAspect="1"/>
          </p:cNvGraphicFramePr>
          <p:nvPr userDrawn="1"/>
        </p:nvGraphicFramePr>
        <p:xfrm>
          <a:off x="2946401" y="1752600"/>
          <a:ext cx="8879417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5664200" imgH="3327400" progId="">
                  <p:embed/>
                </p:oleObj>
              </mc:Choice>
              <mc:Fallback>
                <p:oleObj name="Image" r:id="rId9" imgW="5664200" imgH="3327400" progId="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1" y="1752600"/>
                        <a:ext cx="8879417" cy="450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4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75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1"/>
            <a:ext cx="115824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82DCAA-3EA8-D60A-02BD-49CD50CE031B}"/>
              </a:ext>
            </a:extLst>
          </p:cNvPr>
          <p:cNvSpPr txBox="1"/>
          <p:nvPr userDrawn="1"/>
        </p:nvSpPr>
        <p:spPr>
          <a:xfrm>
            <a:off x="304800" y="640028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Team 44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7"/>
          <p:cNvSpPr txBox="1">
            <a:spLocks noChangeArrowheads="1"/>
          </p:cNvSpPr>
          <p:nvPr/>
        </p:nvSpPr>
        <p:spPr bwMode="auto">
          <a:xfrm>
            <a:off x="0" y="6172201"/>
            <a:ext cx="47752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2051" name="Rectangle 11"/>
          <p:cNvSpPr>
            <a:spLocks noChangeArrowheads="1"/>
          </p:cNvSpPr>
          <p:nvPr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1"/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609600" y="6429376"/>
            <a:ext cx="721360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b="1">
                <a:solidFill>
                  <a:srgbClr val="96969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电子科技大学 宽带通信网络实验室</a:t>
            </a:r>
          </a:p>
        </p:txBody>
      </p:sp>
      <p:sp>
        <p:nvSpPr>
          <p:cNvPr id="1030" name="Line 15"/>
          <p:cNvSpPr>
            <a:spLocks noChangeShapeType="1"/>
          </p:cNvSpPr>
          <p:nvPr/>
        </p:nvSpPr>
        <p:spPr bwMode="auto">
          <a:xfrm>
            <a:off x="101601" y="1066800"/>
            <a:ext cx="9596967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</a:ln>
        </p:spPr>
        <p:txBody>
          <a:bodyPr/>
          <a:lstStyle/>
          <a:p>
            <a:pPr eaLnBrk="0" hangingPunct="0">
              <a:defRPr/>
            </a:pPr>
            <a:endParaRPr lang="zh-CN" altLang="en-US"/>
          </a:p>
        </p:txBody>
      </p:sp>
      <p:sp>
        <p:nvSpPr>
          <p:cNvPr id="2055" name="Text Box 16"/>
          <p:cNvSpPr txBox="1">
            <a:spLocks noChangeArrowheads="1"/>
          </p:cNvSpPr>
          <p:nvPr/>
        </p:nvSpPr>
        <p:spPr bwMode="auto">
          <a:xfrm>
            <a:off x="8229600" y="6415088"/>
            <a:ext cx="38608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300">
                <a:solidFill>
                  <a:srgbClr val="969696"/>
                </a:solidFill>
                <a:latin typeface="Times New Roman" panose="02020603050405020304" pitchFamily="18" charset="0"/>
              </a:rPr>
              <a:t>    </a:t>
            </a:r>
            <a:fld id="{8DB8C9FA-8BD9-4F68-AF75-5CA35DCE0429}" type="slidenum">
              <a:rPr lang="en-US" altLang="zh-CN" sz="1300" b="1">
                <a:solidFill>
                  <a:srgbClr val="969696"/>
                </a:solidFill>
                <a:latin typeface="Times New Roman" panose="02020603050405020304" pitchFamily="18" charset="0"/>
              </a:rPr>
              <a:t>‹#›</a:t>
            </a:fld>
            <a:r>
              <a:rPr lang="en-US" altLang="zh-CN">
                <a:solidFill>
                  <a:srgbClr val="969696"/>
                </a:solidFill>
                <a:latin typeface="Times New Roman" panose="02020603050405020304" pitchFamily="18" charset="0"/>
              </a:rPr>
              <a:t>                </a:t>
            </a:r>
            <a:fld id="{6E08A286-00C4-468E-AAB3-CAD5A8BEE2AA}" type="datetime1">
              <a:rPr lang="zh-CN" altLang="en-US" b="1">
                <a:solidFill>
                  <a:srgbClr val="969696"/>
                </a:solidFill>
                <a:latin typeface="Times New Roman" panose="02020603050405020304" pitchFamily="18" charset="0"/>
              </a:rPr>
              <a:t>2023/6/4</a:t>
            </a:fld>
            <a:endParaRPr lang="en-US" altLang="zh-CN" b="1">
              <a:solidFill>
                <a:srgbClr val="96969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59" name="Object 35"/>
          <p:cNvGraphicFramePr>
            <a:graphicFrameLocks noChangeAspect="1"/>
          </p:cNvGraphicFramePr>
          <p:nvPr/>
        </p:nvGraphicFramePr>
        <p:xfrm>
          <a:off x="3289301" y="1828800"/>
          <a:ext cx="8879417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5664200" imgH="3327400" progId="">
                  <p:embed/>
                </p:oleObj>
              </mc:Choice>
              <mc:Fallback>
                <p:oleObj name="Image" r:id="rId6" imgW="5664200" imgH="3327400" progId="">
                  <p:embed/>
                  <p:pic>
                    <p:nvPicPr>
                      <p:cNvPr id="105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01" y="1828800"/>
                        <a:ext cx="8879417" cy="450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 Box 7"/>
          <p:cNvSpPr txBox="1">
            <a:spLocks noChangeArrowheads="1"/>
          </p:cNvSpPr>
          <p:nvPr/>
        </p:nvSpPr>
        <p:spPr bwMode="auto">
          <a:xfrm>
            <a:off x="0" y="6172201"/>
            <a:ext cx="47752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2058" name="Rectangle 11"/>
          <p:cNvSpPr>
            <a:spLocks noChangeArrowheads="1"/>
          </p:cNvSpPr>
          <p:nvPr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b="1"/>
          </a:p>
        </p:txBody>
      </p:sp>
      <p:pic>
        <p:nvPicPr>
          <p:cNvPr id="1071" name="Picture 14" descr="未命名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200" y="345284"/>
            <a:ext cx="16510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Line 15"/>
          <p:cNvSpPr>
            <a:spLocks noChangeShapeType="1"/>
          </p:cNvSpPr>
          <p:nvPr/>
        </p:nvSpPr>
        <p:spPr bwMode="auto">
          <a:xfrm>
            <a:off x="407368" y="1066800"/>
            <a:ext cx="9954839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</a:ln>
        </p:spPr>
        <p:txBody>
          <a:bodyPr/>
          <a:lstStyle/>
          <a:p>
            <a:pPr eaLnBrk="0" hangingPunct="0">
              <a:defRPr/>
            </a:pPr>
            <a:endParaRPr lang="zh-CN" altLang="en-US"/>
          </a:p>
        </p:txBody>
      </p:sp>
      <p:graphicFrame>
        <p:nvGraphicFramePr>
          <p:cNvPr id="1060" name="Object 36"/>
          <p:cNvGraphicFramePr>
            <a:graphicFrameLocks noChangeAspect="1"/>
          </p:cNvGraphicFramePr>
          <p:nvPr userDrawn="1"/>
        </p:nvGraphicFramePr>
        <p:xfrm>
          <a:off x="2946401" y="1752600"/>
          <a:ext cx="8879417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5664200" imgH="3327400" progId="">
                  <p:embed/>
                </p:oleObj>
              </mc:Choice>
              <mc:Fallback>
                <p:oleObj name="Image" r:id="rId9" imgW="5664200" imgH="3327400" progId="">
                  <p:embed/>
                  <p:pic>
                    <p:nvPicPr>
                      <p:cNvPr id="106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1" y="1752600"/>
                        <a:ext cx="8879417" cy="450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4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75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1"/>
            <a:ext cx="115824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304800" y="640028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Team 44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9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customXml" Target="../ink/ink1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tmp"/><Relationship Id="rId5" Type="http://schemas.openxmlformats.org/officeDocument/2006/relationships/image" Target="../media/image10.tmp"/><Relationship Id="rId4" Type="http://schemas.openxmlformats.org/officeDocument/2006/relationships/image" Target="../media/image1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372D5A-A1C0-AE20-6DFF-073E7DBD5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chemeClr val="tx1"/>
                </a:solidFill>
                <a:latin typeface="+mj-lt"/>
              </a:rPr>
              <a:t>Team Design Projects and Skills</a:t>
            </a:r>
            <a:br>
              <a:rPr lang="en-US" altLang="zh-CN" sz="4800" dirty="0">
                <a:solidFill>
                  <a:schemeClr val="tx1"/>
                </a:solidFill>
                <a:latin typeface="+mj-lt"/>
              </a:rPr>
            </a:br>
            <a:r>
              <a:rPr lang="en-US" altLang="zh-CN" sz="4800" dirty="0">
                <a:solidFill>
                  <a:schemeClr val="tx1"/>
                </a:solidFill>
                <a:latin typeface="+mj-lt"/>
              </a:rPr>
              <a:t>Presentation</a:t>
            </a:r>
            <a:endParaRPr lang="zh-CN" altLang="en-US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C1F04B3-C7A2-EAEA-BDE2-BB770ADEC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65104"/>
            <a:ext cx="8534400" cy="1752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Team 44: </a:t>
            </a:r>
            <a:r>
              <a:rPr lang="en-US" altLang="zh-CN" dirty="0" err="1">
                <a:solidFill>
                  <a:schemeClr val="tx1"/>
                </a:solidFill>
              </a:rPr>
              <a:t>FastFurious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Jun. 8</a:t>
            </a:r>
            <a:r>
              <a:rPr lang="en-US" altLang="zh-CN" baseline="30000" dirty="0">
                <a:solidFill>
                  <a:schemeClr val="tx1"/>
                </a:solidFill>
              </a:rPr>
              <a:t>th</a:t>
            </a:r>
            <a:r>
              <a:rPr lang="en-US" altLang="zh-CN" dirty="0">
                <a:solidFill>
                  <a:schemeClr val="tx1"/>
                </a:solidFill>
              </a:rPr>
              <a:t> , 2023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4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C4050D6A-F922-AFB2-9ADC-0C60B3D7B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9871" r="7917" b="6299"/>
          <a:stretch/>
        </p:blipFill>
        <p:spPr>
          <a:xfrm>
            <a:off x="7320135" y="3971697"/>
            <a:ext cx="3512847" cy="2606307"/>
          </a:xfrm>
        </p:spPr>
      </p:pic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F6B2CCBB-5A02-F3A3-00FB-01E0C36DA6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2210" t="386" r="1593" b="-1"/>
          <a:stretch/>
        </p:blipFill>
        <p:spPr>
          <a:xfrm>
            <a:off x="7213635" y="1080150"/>
            <a:ext cx="3725848" cy="2613967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49DF29C-7CB6-E427-AC72-282A36D8E9D4}"/>
              </a:ext>
            </a:extLst>
          </p:cNvPr>
          <p:cNvSpPr txBox="1"/>
          <p:nvPr/>
        </p:nvSpPr>
        <p:spPr>
          <a:xfrm>
            <a:off x="620316" y="1215305"/>
            <a:ext cx="5774432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Dual L298n Structure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- One L298n power one motor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- 12V Input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Multiple Ground (GND) terminals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Created through JLC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F783808C-F473-FBE0-F25A-F9AC9DFE453C}"/>
              </a:ext>
            </a:extLst>
          </p:cNvPr>
          <p:cNvGraphicFramePr>
            <a:graphicFrameLocks noGrp="1"/>
          </p:cNvGraphicFramePr>
          <p:nvPr/>
        </p:nvGraphicFramePr>
        <p:xfrm>
          <a:off x="891204" y="3810719"/>
          <a:ext cx="563557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893">
                  <a:extLst>
                    <a:ext uri="{9D8B030D-6E8A-4147-A177-3AD203B41FA5}">
                      <a16:colId xmlns:a16="http://schemas.microsoft.com/office/drawing/2014/main" val="264622639"/>
                    </a:ext>
                  </a:extLst>
                </a:gridCol>
                <a:gridCol w="1408893">
                  <a:extLst>
                    <a:ext uri="{9D8B030D-6E8A-4147-A177-3AD203B41FA5}">
                      <a16:colId xmlns:a16="http://schemas.microsoft.com/office/drawing/2014/main" val="1786451633"/>
                    </a:ext>
                  </a:extLst>
                </a:gridCol>
                <a:gridCol w="1408893">
                  <a:extLst>
                    <a:ext uri="{9D8B030D-6E8A-4147-A177-3AD203B41FA5}">
                      <a16:colId xmlns:a16="http://schemas.microsoft.com/office/drawing/2014/main" val="2996074025"/>
                    </a:ext>
                  </a:extLst>
                </a:gridCol>
                <a:gridCol w="1408893">
                  <a:extLst>
                    <a:ext uri="{9D8B030D-6E8A-4147-A177-3AD203B41FA5}">
                      <a16:colId xmlns:a16="http://schemas.microsoft.com/office/drawing/2014/main" val="3729315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Input 1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Input 2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Enable A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OUTPUT1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68259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0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0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x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Brake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0386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1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0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PWM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Positive Speed Control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9951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0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1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PWM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Negative Speed Control</a:t>
                      </a:r>
                      <a:endParaRPr lang="zh-CN" altLang="en-US" sz="1600" b="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36257586"/>
                  </a:ext>
                </a:extLst>
              </a:tr>
            </a:tbl>
          </a:graphicData>
        </a:graphic>
      </p:graphicFrame>
      <p:sp>
        <p:nvSpPr>
          <p:cNvPr id="2" name="标题 3">
            <a:extLst>
              <a:ext uri="{FF2B5EF4-FFF2-40B4-BE49-F238E27FC236}">
                <a16:creationId xmlns:a16="http://schemas.microsoft.com/office/drawing/2014/main" id="{DDD0AE2D-0379-76FA-4CE2-002833129261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Patio1 Task1 – Motor Driven Module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955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3ED353-426D-CBC1-C483-122B346B5837}"/>
              </a:ext>
            </a:extLst>
          </p:cNvPr>
          <p:cNvSpPr txBox="1"/>
          <p:nvPr/>
        </p:nvSpPr>
        <p:spPr>
          <a:xfrm>
            <a:off x="609600" y="2389688"/>
            <a:ext cx="6062464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Power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Mbed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OpenMv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laser-ranging module, ultrasonic module, mechanical arm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Use 18650 Lithium Battery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3.3V &amp; 5V Output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070946-0C33-106B-56D9-6455ECB2D1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0896" b="34600"/>
          <a:stretch/>
        </p:blipFill>
        <p:spPr>
          <a:xfrm>
            <a:off x="7117904" y="2389688"/>
            <a:ext cx="4464496" cy="2078624"/>
          </a:xfrm>
          <a:prstGeom prst="rect">
            <a:avLst/>
          </a:prstGeom>
        </p:spPr>
      </p:pic>
      <p:sp>
        <p:nvSpPr>
          <p:cNvPr id="3" name="标题 3">
            <a:extLst>
              <a:ext uri="{FF2B5EF4-FFF2-40B4-BE49-F238E27FC236}">
                <a16:creationId xmlns:a16="http://schemas.microsoft.com/office/drawing/2014/main" id="{E9071B4F-6FCB-93B0-19E9-0E38E44F32A5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Patio1 Task1 – </a:t>
            </a:r>
            <a:r>
              <a:rPr lang="en-US" altLang="zh-CN" dirty="0">
                <a:solidFill>
                  <a:schemeClr val="tx1"/>
                </a:solidFill>
                <a:latin typeface="+mj-lt"/>
              </a:rPr>
              <a:t>5V Power Supply Module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8295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A269DAD1-A92D-CB29-2DD2-2767221DA467}"/>
              </a:ext>
            </a:extLst>
          </p:cNvPr>
          <p:cNvSpPr txBox="1">
            <a:spLocks/>
          </p:cNvSpPr>
          <p:nvPr/>
        </p:nvSpPr>
        <p:spPr>
          <a:xfrm>
            <a:off x="914400" y="2239653"/>
            <a:ext cx="10363200" cy="237869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0" kern="0" dirty="0">
                <a:solidFill>
                  <a:schemeClr val="tx1"/>
                </a:solidFill>
                <a:latin typeface="+mj-lt"/>
              </a:rPr>
              <a:t>Patio 1</a:t>
            </a:r>
          </a:p>
          <a:p>
            <a:pPr algn="ctr"/>
            <a:r>
              <a:rPr lang="en-US" altLang="zh-CN" sz="6000" kern="0" dirty="0">
                <a:solidFill>
                  <a:schemeClr val="tx1"/>
                </a:solidFill>
                <a:latin typeface="+mj-lt"/>
              </a:rPr>
              <a:t>Task 2</a:t>
            </a:r>
            <a:endParaRPr lang="zh-CN" altLang="en-US" sz="6000" kern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9697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5EFF068-E7A7-77C8-8F03-F4C8882D3B29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Patio1 Task2 – Beacon Detection 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32656C-81C2-BD13-65B3-6625A18264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5201" r="14300" b="5201"/>
          <a:stretch/>
        </p:blipFill>
        <p:spPr>
          <a:xfrm>
            <a:off x="8284683" y="3717032"/>
            <a:ext cx="3135228" cy="2950802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E927D32-2F34-C617-8471-E1F427FF58C9}"/>
              </a:ext>
            </a:extLst>
          </p:cNvPr>
          <p:cNvCxnSpPr>
            <a:cxnSpLocks/>
          </p:cNvCxnSpPr>
          <p:nvPr/>
        </p:nvCxnSpPr>
        <p:spPr bwMode="auto">
          <a:xfrm>
            <a:off x="9408368" y="5373216"/>
            <a:ext cx="57589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5E0F106-DA79-E7EF-9F7F-095D1BBE04FD}"/>
              </a:ext>
            </a:extLst>
          </p:cNvPr>
          <p:cNvSpPr txBox="1"/>
          <p:nvPr/>
        </p:nvSpPr>
        <p:spPr>
          <a:xfrm>
            <a:off x="9114340" y="5571416"/>
            <a:ext cx="223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Forward Distance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" name="图片 14" descr="QQ图片20230604125549">
            <a:extLst>
              <a:ext uri="{FF2B5EF4-FFF2-40B4-BE49-F238E27FC236}">
                <a16:creationId xmlns:a16="http://schemas.microsoft.com/office/drawing/2014/main" id="{ACD09945-E76B-468C-4E3D-72DDD4709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3" b="3069"/>
          <a:stretch/>
        </p:blipFill>
        <p:spPr>
          <a:xfrm>
            <a:off x="8358131" y="1015398"/>
            <a:ext cx="2988332" cy="25202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EFA058D-1839-911D-0DE8-72919665F31B}"/>
                  </a:ext>
                </a:extLst>
              </p:cNvPr>
              <p:cNvSpPr txBox="1"/>
              <p:nvPr/>
            </p:nvSpPr>
            <p:spPr>
              <a:xfrm>
                <a:off x="654229" y="2797015"/>
                <a:ext cx="604867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Wingdings" panose="05000000000000000000" charset="0"/>
                  <a:buNone/>
                </a:pPr>
                <a:r>
                  <a:rPr lang="en-US" altLang="zh-CN" kern="0" dirty="0">
                    <a:solidFill>
                      <a:schemeClr val="tx1"/>
                    </a:solidFill>
                  </a:rPr>
                  <a:t>Use laser-ranging sensor to detect forward distance</a:t>
                </a:r>
              </a:p>
              <a:p>
                <a:pPr algn="l">
                  <a:buFont typeface="Wingdings" panose="05000000000000000000" charset="0"/>
                  <a:buNone/>
                </a:pPr>
                <a:endParaRPr lang="en-US" altLang="zh-CN" kern="0" dirty="0">
                  <a:solidFill>
                    <a:schemeClr val="tx1"/>
                  </a:solidFill>
                </a:endParaRPr>
              </a:p>
              <a:p>
                <a:pPr algn="l">
                  <a:buFont typeface="Wingdings" panose="05000000000000000000" charset="0"/>
                  <a:buNone/>
                </a:pPr>
                <a:r>
                  <a:rPr lang="en-US" altLang="zh-CN" kern="0" dirty="0">
                    <a:solidFill>
                      <a:schemeClr val="tx1"/>
                    </a:solidFill>
                  </a:rPr>
                  <a:t>When forward distance is smaller than threshold (30cm)</a:t>
                </a:r>
              </a:p>
              <a:p>
                <a:pPr algn="l">
                  <a:buFont typeface="Wingdings" panose="05000000000000000000" charset="0"/>
                  <a:buNone/>
                </a:pPr>
                <a:endParaRPr lang="en-US" altLang="zh-CN" kern="0" dirty="0">
                  <a:solidFill>
                    <a:schemeClr val="tx1"/>
                  </a:solidFill>
                </a:endParaRPr>
              </a:p>
              <a:p>
                <a:pPr algn="l">
                  <a:buFont typeface="Wingdings" panose="05000000000000000000" charset="0"/>
                  <a:buNone/>
                </a:pPr>
                <a:r>
                  <a:rPr lang="en-US" altLang="zh-CN" kern="0" dirty="0">
                    <a:solidFill>
                      <a:schemeClr val="tx1"/>
                    </a:solidFill>
                  </a:rPr>
                  <a:t>T</a:t>
                </a:r>
                <a:r>
                  <a:rPr lang="zh-CN" altLang="en-US" kern="0" dirty="0">
                    <a:solidFill>
                      <a:schemeClr val="tx1"/>
                    </a:solidFill>
                    <a:sym typeface="+mn-ea"/>
                  </a:rPr>
                  <a:t>urn 90</a:t>
                </a:r>
                <a14:m>
                  <m:oMath xmlns:m="http://schemas.openxmlformats.org/officeDocument/2006/math">
                    <m:r>
                      <a:rPr lang="en-US" altLang="zh-CN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+mn-ea"/>
                      </a:rPr>
                      <m:t>°</m:t>
                    </m:r>
                  </m:oMath>
                </a14:m>
                <a:r>
                  <a:rPr lang="zh-CN" altLang="en-US" kern="0" dirty="0">
                    <a:solidFill>
                      <a:schemeClr val="tx1"/>
                    </a:solidFill>
                    <a:sym typeface="+mn-ea"/>
                  </a:rPr>
                  <a:t> to the </a:t>
                </a:r>
                <a:r>
                  <a:rPr lang="en-US" altLang="zh-CN" kern="0" dirty="0">
                    <a:solidFill>
                      <a:schemeClr val="tx1"/>
                    </a:solidFill>
                    <a:sym typeface="+mn-ea"/>
                  </a:rPr>
                  <a:t>right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EFA058D-1839-911D-0DE8-72919665F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29" y="2797015"/>
                <a:ext cx="6048672" cy="1477328"/>
              </a:xfrm>
              <a:prstGeom prst="rect">
                <a:avLst/>
              </a:prstGeom>
              <a:blipFill>
                <a:blip r:embed="rId5"/>
                <a:stretch>
                  <a:fillRect l="-806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CD79ABB-6AD5-2BD7-BAC1-1F5D569BE742}"/>
              </a:ext>
            </a:extLst>
          </p:cNvPr>
          <p:cNvCxnSpPr/>
          <p:nvPr/>
        </p:nvCxnSpPr>
        <p:spPr bwMode="auto">
          <a:xfrm>
            <a:off x="9408368" y="4437112"/>
            <a:ext cx="0" cy="180020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5D05C63-6B62-2C41-C79C-F19B32CACD1A}"/>
              </a:ext>
            </a:extLst>
          </p:cNvPr>
          <p:cNvCxnSpPr>
            <a:cxnSpLocks/>
          </p:cNvCxnSpPr>
          <p:nvPr/>
        </p:nvCxnSpPr>
        <p:spPr bwMode="auto">
          <a:xfrm flipV="1">
            <a:off x="9717809" y="3904098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760AB94-6053-CD93-12C2-B6866FE47DFA}"/>
              </a:ext>
            </a:extLst>
          </p:cNvPr>
          <p:cNvSpPr txBox="1"/>
          <p:nvPr/>
        </p:nvSpPr>
        <p:spPr>
          <a:xfrm>
            <a:off x="9768408" y="396863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Direction of Bridge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343F448-193B-7645-BD26-AF0F84E305ED}"/>
              </a:ext>
            </a:extLst>
          </p:cNvPr>
          <p:cNvSpPr txBox="1"/>
          <p:nvPr/>
        </p:nvSpPr>
        <p:spPr>
          <a:xfrm>
            <a:off x="8284683" y="4552131"/>
            <a:ext cx="112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Beacon 1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2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3">
            <a:extLst>
              <a:ext uri="{FF2B5EF4-FFF2-40B4-BE49-F238E27FC236}">
                <a16:creationId xmlns:a16="http://schemas.microsoft.com/office/drawing/2014/main" id="{85ACFBE3-E205-218D-FD2D-914D5F9F308C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1391056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Patio1 Task2 – Horizontal Adjustment System 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8826358-C274-48BA-08E1-932CA8A0CB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4" t="2600" r="22853" b="-505"/>
          <a:stretch/>
        </p:blipFill>
        <p:spPr>
          <a:xfrm>
            <a:off x="7320136" y="1196752"/>
            <a:ext cx="3888432" cy="4985352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0588AFA-A493-BEE2-DB2C-9313C6ADD226}"/>
              </a:ext>
            </a:extLst>
          </p:cNvPr>
          <p:cNvCxnSpPr>
            <a:cxnSpLocks/>
          </p:cNvCxnSpPr>
          <p:nvPr/>
        </p:nvCxnSpPr>
        <p:spPr bwMode="auto">
          <a:xfrm>
            <a:off x="8976320" y="3140968"/>
            <a:ext cx="93610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816B2E-7738-99F0-E438-AC5F4D921F6C}"/>
              </a:ext>
            </a:extLst>
          </p:cNvPr>
          <p:cNvCxnSpPr>
            <a:cxnSpLocks/>
          </p:cNvCxnSpPr>
          <p:nvPr/>
        </p:nvCxnSpPr>
        <p:spPr bwMode="auto">
          <a:xfrm>
            <a:off x="8976320" y="4149080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07CD2E0-B942-B810-BA02-DB235B361762}"/>
              </a:ext>
            </a:extLst>
          </p:cNvPr>
          <p:cNvCxnSpPr/>
          <p:nvPr/>
        </p:nvCxnSpPr>
        <p:spPr bwMode="auto">
          <a:xfrm>
            <a:off x="8976320" y="2204864"/>
            <a:ext cx="0" cy="331236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DEA005ED-12BB-35CD-0680-80F073A8C42F}"/>
              </a:ext>
            </a:extLst>
          </p:cNvPr>
          <p:cNvSpPr/>
          <p:nvPr/>
        </p:nvSpPr>
        <p:spPr bwMode="auto">
          <a:xfrm>
            <a:off x="9840416" y="3068960"/>
            <a:ext cx="288029" cy="2880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C22F815-FB05-43AC-A5D1-E3D9EE106323}"/>
              </a:ext>
            </a:extLst>
          </p:cNvPr>
          <p:cNvSpPr/>
          <p:nvPr/>
        </p:nvSpPr>
        <p:spPr bwMode="auto">
          <a:xfrm>
            <a:off x="9336362" y="4005064"/>
            <a:ext cx="288029" cy="2880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DB16062-35BE-F82F-ADCD-523F7816095F}"/>
              </a:ext>
            </a:extLst>
          </p:cNvPr>
          <p:cNvSpPr txBox="1"/>
          <p:nvPr/>
        </p:nvSpPr>
        <p:spPr>
          <a:xfrm>
            <a:off x="9984433" y="2761183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Ultrasonic 1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D8EB0C2-7696-5BB9-836D-70D9DD94E812}"/>
              </a:ext>
            </a:extLst>
          </p:cNvPr>
          <p:cNvSpPr txBox="1"/>
          <p:nvPr/>
        </p:nvSpPr>
        <p:spPr>
          <a:xfrm>
            <a:off x="9020709" y="2858453"/>
            <a:ext cx="107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distance 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C769AC2-18E5-7A1D-7BCF-0B497F5B9B0D}"/>
              </a:ext>
            </a:extLst>
          </p:cNvPr>
          <p:cNvSpPr txBox="1"/>
          <p:nvPr/>
        </p:nvSpPr>
        <p:spPr>
          <a:xfrm>
            <a:off x="8656476" y="4257564"/>
            <a:ext cx="107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distance 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A6401E8-5A42-478D-60A9-6DE7FFB59C32}"/>
              </a:ext>
            </a:extLst>
          </p:cNvPr>
          <p:cNvSpPr txBox="1"/>
          <p:nvPr/>
        </p:nvSpPr>
        <p:spPr>
          <a:xfrm>
            <a:off x="9586800" y="4008766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Ultrasonic 2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54D5A7E-81A7-7876-DB1F-D1FC45B934CD}"/>
              </a:ext>
            </a:extLst>
          </p:cNvPr>
          <p:cNvSpPr txBox="1"/>
          <p:nvPr/>
        </p:nvSpPr>
        <p:spPr>
          <a:xfrm>
            <a:off x="603805" y="1146899"/>
            <a:ext cx="568863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Problems Met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Cannot ensure 90°rotation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Cannot pass the bridge straightly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9840569-DDC8-3CDF-CEEE-2E62DDCD0453}"/>
              </a:ext>
            </a:extLst>
          </p:cNvPr>
          <p:cNvSpPr txBox="1"/>
          <p:nvPr/>
        </p:nvSpPr>
        <p:spPr>
          <a:xfrm>
            <a:off x="7491771" y="2576517"/>
            <a:ext cx="141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Beacon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614A068-2B7C-CAE0-729D-30B954A8825A}"/>
              </a:ext>
            </a:extLst>
          </p:cNvPr>
          <p:cNvCxnSpPr>
            <a:cxnSpLocks/>
          </p:cNvCxnSpPr>
          <p:nvPr/>
        </p:nvCxnSpPr>
        <p:spPr bwMode="auto">
          <a:xfrm flipV="1">
            <a:off x="9336362" y="1556792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00BBDBE-4B57-F527-991A-D6B925DF90A5}"/>
              </a:ext>
            </a:extLst>
          </p:cNvPr>
          <p:cNvSpPr txBox="1"/>
          <p:nvPr/>
        </p:nvSpPr>
        <p:spPr>
          <a:xfrm>
            <a:off x="9386961" y="162132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Direction of Bridge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12C921C-BE67-2F69-A80E-116196936E0F}"/>
                  </a:ext>
                </a:extLst>
              </p:cNvPr>
              <p:cNvSpPr txBox="1"/>
              <p:nvPr/>
            </p:nvSpPr>
            <p:spPr>
              <a:xfrm>
                <a:off x="603805" y="2930270"/>
                <a:ext cx="4760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𝒆𝒓𝒓𝒐𝒓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𝒅𝒊𝒔𝒕𝒂𝒏𝒄𝒆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𝒅𝒊𝒔𝒕𝒂𝒏𝒄𝒆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𝒅𝒊𝒔𝒕𝒂𝒏𝒄𝒆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12C921C-BE67-2F69-A80E-116196936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05" y="2930270"/>
                <a:ext cx="47601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F3AF02F-5C04-E0E7-862C-9FA5064763E5}"/>
                  </a:ext>
                </a:extLst>
              </p:cNvPr>
              <p:cNvSpPr txBox="1"/>
              <p:nvPr/>
            </p:nvSpPr>
            <p:spPr>
              <a:xfrm>
                <a:off x="612188" y="3568344"/>
                <a:ext cx="6671943" cy="2811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𝒆𝒓𝒓𝒐𝒓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𝒅𝒊𝒔𝒕𝒂𝒏𝒄𝒆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Use PID to adjust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𝑑𝑖𝑠𝑡𝑎𝑛𝑐𝑒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Rotate the car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𝒆𝒓𝒓𝒐𝒓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𝒅𝒊𝒔𝒕𝒂𝒏𝒄𝒆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Car is parallel to the beacon!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Adjustment finished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F3AF02F-5C04-E0E7-862C-9FA506476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88" y="3568344"/>
                <a:ext cx="6671943" cy="2811026"/>
              </a:xfrm>
              <a:prstGeom prst="rect">
                <a:avLst/>
              </a:prstGeom>
              <a:blipFill>
                <a:blip r:embed="rId5"/>
                <a:stretch>
                  <a:fillRect l="-731" b="-2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775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47C0AA-C886-5BE2-9B32-C5989FD6667F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Patio1 Task2 – Filtering System Design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E2AD06-5B44-2DD6-908A-EF3F91472138}"/>
              </a:ext>
            </a:extLst>
          </p:cNvPr>
          <p:cNvSpPr txBox="1"/>
          <p:nvPr/>
        </p:nvSpPr>
        <p:spPr>
          <a:xfrm>
            <a:off x="609600" y="1196752"/>
            <a:ext cx="1124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Filtering of Laser-ranging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If three consecutive measured distance less than threshold, STM32 send a signal telling </a:t>
            </a:r>
            <a:r>
              <a:rPr lang="en-US" altLang="zh-CN" dirty="0" err="1">
                <a:solidFill>
                  <a:schemeClr val="tx1"/>
                </a:solidFill>
              </a:rPr>
              <a:t>OpenMV</a:t>
            </a:r>
            <a:r>
              <a:rPr lang="en-US" altLang="zh-CN" dirty="0">
                <a:solidFill>
                  <a:schemeClr val="tx1"/>
                </a:solidFill>
              </a:rPr>
              <a:t> to turn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251125D-070C-59DE-805D-CF5F63A0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89" y="1875919"/>
            <a:ext cx="6662462" cy="179179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3B8C329-A6CB-92A3-FFCC-6AA82734BA69}"/>
              </a:ext>
            </a:extLst>
          </p:cNvPr>
          <p:cNvSpPr txBox="1"/>
          <p:nvPr/>
        </p:nvSpPr>
        <p:spPr>
          <a:xfrm>
            <a:off x="618034" y="3600377"/>
            <a:ext cx="10968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Filtering of Ultrasonic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Measure the distance for three consecutive times. If the difference between the maximum value and the minimum value is less than 0.5cm, return the average value of three measurements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AE1C21A-21CE-BBB3-AF99-677221532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56" y="4438854"/>
            <a:ext cx="7263228" cy="24191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47C0AA-C886-5BE2-9B32-C5989FD6667F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Patio1 Task2 – Cross the Bridge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05C08A-34AC-23CB-A64F-29E619487B16}"/>
              </a:ext>
            </a:extLst>
          </p:cNvPr>
          <p:cNvSpPr txBox="1"/>
          <p:nvPr/>
        </p:nvSpPr>
        <p:spPr>
          <a:xfrm>
            <a:off x="642417" y="1309445"/>
            <a:ext cx="5904656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Go on the Bridge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Quadrature Decoder is not used – Unable to acquire actual speed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Original speed cannot go on the bridge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Increase the speed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5AB6C1-62A9-5604-3378-87A55F868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0" t="30722" r="9678"/>
          <a:stretch/>
        </p:blipFill>
        <p:spPr>
          <a:xfrm>
            <a:off x="7824192" y="4149080"/>
            <a:ext cx="3528392" cy="16704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69B337-3514-B6F0-EEE3-D58626F50E89}"/>
              </a:ext>
            </a:extLst>
          </p:cNvPr>
          <p:cNvSpPr txBox="1"/>
          <p:nvPr/>
        </p:nvSpPr>
        <p:spPr>
          <a:xfrm>
            <a:off x="642417" y="3810556"/>
            <a:ext cx="7070576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Go off the Bridge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Forward distance might small than threshold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Turn off the sensor after previous right turn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Delay the activation of sensor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AED7CCD-1D07-5B81-0DC9-82BB46E70BDA}"/>
              </a:ext>
            </a:extLst>
          </p:cNvPr>
          <p:cNvSpPr/>
          <p:nvPr/>
        </p:nvSpPr>
        <p:spPr bwMode="auto">
          <a:xfrm>
            <a:off x="9696400" y="4776472"/>
            <a:ext cx="216024" cy="19432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84988B3-F88C-F56A-8062-578E0E0F3F7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621675" y="4418173"/>
            <a:ext cx="180020" cy="358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DC4CCAB-E01A-93B9-A1F1-604839F6A68C}"/>
              </a:ext>
            </a:extLst>
          </p:cNvPr>
          <p:cNvSpPr txBox="1"/>
          <p:nvPr/>
        </p:nvSpPr>
        <p:spPr>
          <a:xfrm>
            <a:off x="8544272" y="4154686"/>
            <a:ext cx="2016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Forward Laser-ranging Sensor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F07146C-6D77-14D7-DDE0-79387DF5BE7E}"/>
              </a:ext>
            </a:extLst>
          </p:cNvPr>
          <p:cNvCxnSpPr>
            <a:cxnSpLocks/>
          </p:cNvCxnSpPr>
          <p:nvPr/>
        </p:nvCxnSpPr>
        <p:spPr bwMode="auto">
          <a:xfrm>
            <a:off x="9896796" y="4766901"/>
            <a:ext cx="1044116" cy="5496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8D84861-5E69-76AF-540E-60492B669341}"/>
              </a:ext>
            </a:extLst>
          </p:cNvPr>
          <p:cNvCxnSpPr>
            <a:cxnSpLocks/>
          </p:cNvCxnSpPr>
          <p:nvPr/>
        </p:nvCxnSpPr>
        <p:spPr bwMode="auto">
          <a:xfrm flipH="1">
            <a:off x="9860792" y="4658889"/>
            <a:ext cx="7200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B8F1DEF-C9BA-4D79-3B20-445D25655072}"/>
              </a:ext>
            </a:extLst>
          </p:cNvPr>
          <p:cNvCxnSpPr>
            <a:cxnSpLocks/>
          </p:cNvCxnSpPr>
          <p:nvPr/>
        </p:nvCxnSpPr>
        <p:spPr bwMode="auto">
          <a:xfrm flipH="1">
            <a:off x="10904908" y="5208520"/>
            <a:ext cx="7200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49B8EF5-B0E1-2E69-2FC6-47782D8D91FD}"/>
              </a:ext>
            </a:extLst>
          </p:cNvPr>
          <p:cNvSpPr txBox="1"/>
          <p:nvPr/>
        </p:nvSpPr>
        <p:spPr>
          <a:xfrm>
            <a:off x="10220832" y="4739016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Forward Distance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243D7C-5733-131B-6D98-EB650DEC3EAE}"/>
              </a:ext>
            </a:extLst>
          </p:cNvPr>
          <p:cNvSpPr txBox="1"/>
          <p:nvPr/>
        </p:nvSpPr>
        <p:spPr>
          <a:xfrm>
            <a:off x="7851482" y="4869821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Bridge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75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A269DAD1-A92D-CB29-2DD2-2767221DA467}"/>
              </a:ext>
            </a:extLst>
          </p:cNvPr>
          <p:cNvSpPr txBox="1">
            <a:spLocks/>
          </p:cNvSpPr>
          <p:nvPr/>
        </p:nvSpPr>
        <p:spPr>
          <a:xfrm>
            <a:off x="914400" y="2239653"/>
            <a:ext cx="10363200" cy="237869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0" kern="0" dirty="0">
                <a:solidFill>
                  <a:schemeClr val="tx1"/>
                </a:solidFill>
                <a:latin typeface="+mj-lt"/>
              </a:rPr>
              <a:t>Patio 1</a:t>
            </a:r>
          </a:p>
          <a:p>
            <a:pPr algn="ctr"/>
            <a:r>
              <a:rPr lang="en-US" altLang="zh-CN" sz="6000" kern="0" dirty="0">
                <a:solidFill>
                  <a:schemeClr val="tx1"/>
                </a:solidFill>
                <a:latin typeface="+mj-lt"/>
              </a:rPr>
              <a:t>Task 3</a:t>
            </a:r>
            <a:endParaRPr lang="zh-CN" altLang="en-US" sz="6000" kern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5166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32104" y="1368967"/>
            <a:ext cx="3892834" cy="2247857"/>
          </a:xfrm>
          <a:prstGeom prst="rect">
            <a:avLst/>
          </a:prstGeom>
        </p:spPr>
      </p:pic>
      <p:sp>
        <p:nvSpPr>
          <p:cNvPr id="7" name="标题 3">
            <a:extLst>
              <a:ext uri="{FF2B5EF4-FFF2-40B4-BE49-F238E27FC236}">
                <a16:creationId xmlns:a16="http://schemas.microsoft.com/office/drawing/2014/main" id="{F46BBA2A-D5AE-98E1-F864-0FCE7C4B801B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Patio1 Task3 – Through the Gate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8" name="图片 7" descr="3-2">
            <a:extLst>
              <a:ext uri="{FF2B5EF4-FFF2-40B4-BE49-F238E27FC236}">
                <a16:creationId xmlns:a16="http://schemas.microsoft.com/office/drawing/2014/main" id="{D8A2714E-AB68-AF9E-95CD-EFD20F076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3846766"/>
            <a:ext cx="3911704" cy="208823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AD81BF-6F57-6EF1-5290-538AB7770E8D}"/>
              </a:ext>
            </a:extLst>
          </p:cNvPr>
          <p:cNvSpPr txBox="1"/>
          <p:nvPr/>
        </p:nvSpPr>
        <p:spPr>
          <a:xfrm>
            <a:off x="1631504" y="22467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Wingdings" panose="05000000000000000000" charset="0"/>
            </a:pPr>
            <a:r>
              <a:rPr lang="en-US" altLang="zh-CN" sz="1800" dirty="0">
                <a:solidFill>
                  <a:schemeClr val="tx1"/>
                </a:solidFill>
                <a:latin typeface="+mj-lt"/>
              </a:rPr>
              <a:t>D</a:t>
            </a:r>
            <a:r>
              <a:rPr lang="zh-CN" altLang="en-US" sz="1800" dirty="0">
                <a:solidFill>
                  <a:schemeClr val="tx1"/>
                </a:solidFill>
                <a:latin typeface="+mj-lt"/>
              </a:rPr>
              <a:t>etect the beacon</a:t>
            </a:r>
            <a:r>
              <a:rPr lang="en-US" altLang="zh-CN" sz="1800" dirty="0">
                <a:solidFill>
                  <a:schemeClr val="tx1"/>
                </a:solidFill>
                <a:latin typeface="+mj-lt"/>
              </a:rPr>
              <a:t> by using laser-ranging sensor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8C10AA-10B0-5ECA-392F-A0571EB7F115}"/>
              </a:ext>
            </a:extLst>
          </p:cNvPr>
          <p:cNvSpPr txBox="1"/>
          <p:nvPr/>
        </p:nvSpPr>
        <p:spPr>
          <a:xfrm>
            <a:off x="5039152" y="4565703"/>
            <a:ext cx="58799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Wingdings" panose="05000000000000000000" charset="0"/>
              <a:buNone/>
            </a:pPr>
            <a:r>
              <a:rPr lang="en-US" altLang="zh-CN" kern="0" dirty="0">
                <a:solidFill>
                  <a:schemeClr val="tx1"/>
                </a:solidFill>
              </a:rPr>
              <a:t>When forward distance is smaller than threshold (30cm)</a:t>
            </a:r>
          </a:p>
          <a:p>
            <a:pPr algn="ctr">
              <a:buFont typeface="Wingdings" panose="05000000000000000000" charset="0"/>
              <a:buNone/>
            </a:pPr>
            <a:r>
              <a:rPr lang="en-US" altLang="zh-CN" kern="0" dirty="0">
                <a:solidFill>
                  <a:schemeClr val="tx1"/>
                </a:solidFill>
              </a:rPr>
              <a:t>T</a:t>
            </a:r>
            <a:r>
              <a:rPr lang="zh-CN" altLang="en-US" kern="0" dirty="0">
                <a:solidFill>
                  <a:schemeClr val="tx1"/>
                </a:solidFill>
                <a:sym typeface="+mn-ea"/>
              </a:rPr>
              <a:t>urn 90</a:t>
            </a:r>
            <a:r>
              <a:rPr lang="en-US" altLang="zh-CN" kern="0" dirty="0">
                <a:solidFill>
                  <a:schemeClr val="tx1"/>
                </a:solidFill>
                <a:sym typeface="+mn-ea"/>
              </a:rPr>
              <a:t>°</a:t>
            </a:r>
            <a:r>
              <a:rPr lang="zh-CN" altLang="en-US" kern="0" dirty="0">
                <a:solidFill>
                  <a:schemeClr val="tx1"/>
                </a:solidFill>
                <a:sym typeface="+mn-ea"/>
              </a:rPr>
              <a:t>to the left</a:t>
            </a:r>
            <a:endParaRPr lang="en-US" altLang="zh-CN" kern="0" dirty="0">
              <a:solidFill>
                <a:schemeClr val="tx1"/>
              </a:solidFill>
              <a:sym typeface="+mn-ea"/>
            </a:endParaRPr>
          </a:p>
          <a:p>
            <a:pPr algn="ctr">
              <a:buFont typeface="Wingdings" panose="05000000000000000000" charset="0"/>
              <a:buNone/>
            </a:pPr>
            <a:r>
              <a:rPr lang="en-US" altLang="zh-CN" kern="0" dirty="0">
                <a:solidFill>
                  <a:schemeClr val="tx1"/>
                </a:solidFill>
                <a:sym typeface="+mn-ea"/>
              </a:rPr>
              <a:t>Turn on the timer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3719736" y="2209202"/>
            <a:ext cx="3456384" cy="351254"/>
          </a:xfrm>
        </p:spPr>
        <p:txBody>
          <a:bodyPr/>
          <a:lstStyle/>
          <a:p>
            <a:r>
              <a:rPr lang="en-US" altLang="zh-CN" sz="1800" b="0" dirty="0">
                <a:solidFill>
                  <a:schemeClr val="tx1"/>
                </a:solidFill>
                <a:latin typeface="+mj-lt"/>
              </a:rPr>
              <a:t>Start</a:t>
            </a:r>
            <a:r>
              <a:rPr lang="zh-CN" altLang="en-US" sz="1800" b="0" dirty="0">
                <a:solidFill>
                  <a:schemeClr val="tx1"/>
                </a:solidFill>
                <a:latin typeface="+mj-lt"/>
              </a:rPr>
              <a:t> line-tracking </a:t>
            </a:r>
            <a:r>
              <a:rPr lang="en-US" altLang="zh-CN" sz="1800" b="0" dirty="0">
                <a:solidFill>
                  <a:schemeClr val="tx1"/>
                </a:solidFill>
                <a:latin typeface="+mj-lt"/>
              </a:rPr>
              <a:t>by </a:t>
            </a:r>
            <a:r>
              <a:rPr lang="en-US" altLang="zh-CN" sz="1800" b="0" dirty="0" err="1">
                <a:solidFill>
                  <a:schemeClr val="tx1"/>
                </a:solidFill>
                <a:latin typeface="+mj-lt"/>
              </a:rPr>
              <a:t>OpenMV</a:t>
            </a:r>
            <a:endParaRPr lang="en-US" altLang="zh-CN" sz="18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图片 1" descr="3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196752"/>
            <a:ext cx="4217551" cy="2376155"/>
          </a:xfrm>
          <a:prstGeom prst="rect">
            <a:avLst/>
          </a:prstGeom>
        </p:spPr>
      </p:pic>
      <p:sp>
        <p:nvSpPr>
          <p:cNvPr id="6" name="标题 3">
            <a:extLst>
              <a:ext uri="{FF2B5EF4-FFF2-40B4-BE49-F238E27FC236}">
                <a16:creationId xmlns:a16="http://schemas.microsoft.com/office/drawing/2014/main" id="{42FA123F-2A0C-BC6B-12EB-FA22223B221A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Patio1 Task3 – Through the Gate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46FBAE-B9C5-1E23-A02B-79DA83857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57"/>
          <a:stretch/>
        </p:blipFill>
        <p:spPr>
          <a:xfrm>
            <a:off x="1127448" y="3628153"/>
            <a:ext cx="4223792" cy="26010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ED55A60-C33C-C0C4-BFF3-00230702C8FD}"/>
              </a:ext>
            </a:extLst>
          </p:cNvPr>
          <p:cNvSpPr txBox="1"/>
          <p:nvPr/>
        </p:nvSpPr>
        <p:spPr>
          <a:xfrm>
            <a:off x="5591944" y="4605512"/>
            <a:ext cx="508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When the value of the timer is larger than preset value, power off the car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89FC5E-6FF5-CD4D-F144-F227D7961239}"/>
              </a:ext>
            </a:extLst>
          </p:cNvPr>
          <p:cNvSpPr txBox="1">
            <a:spLocks/>
          </p:cNvSpPr>
          <p:nvPr/>
        </p:nvSpPr>
        <p:spPr>
          <a:xfrm>
            <a:off x="407368" y="332656"/>
            <a:ext cx="10972800" cy="7200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System Design</a:t>
            </a: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9C099D0A-F0ED-6F44-40D3-B4F5908BA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412776"/>
            <a:ext cx="8432679" cy="476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20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A269DAD1-A92D-CB29-2DD2-2767221DA467}"/>
              </a:ext>
            </a:extLst>
          </p:cNvPr>
          <p:cNvSpPr txBox="1">
            <a:spLocks/>
          </p:cNvSpPr>
          <p:nvPr/>
        </p:nvSpPr>
        <p:spPr>
          <a:xfrm>
            <a:off x="914400" y="2239653"/>
            <a:ext cx="10363200" cy="237869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0" kern="0" dirty="0">
                <a:solidFill>
                  <a:schemeClr val="tx1"/>
                </a:solidFill>
                <a:latin typeface="+mj-lt"/>
              </a:rPr>
              <a:t>Patio 2</a:t>
            </a:r>
          </a:p>
          <a:p>
            <a:pPr algn="ctr"/>
            <a:r>
              <a:rPr lang="en-US" altLang="zh-CN" sz="6000" kern="0" dirty="0">
                <a:solidFill>
                  <a:schemeClr val="tx1"/>
                </a:solidFill>
                <a:latin typeface="+mj-lt"/>
              </a:rPr>
              <a:t>Task 1</a:t>
            </a:r>
            <a:endParaRPr lang="zh-CN" altLang="en-US" sz="6000" kern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5742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81AA08-61E0-2651-4E19-B21688C35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53" t="6561" r="-56" b="44149"/>
          <a:stretch/>
        </p:blipFill>
        <p:spPr>
          <a:xfrm>
            <a:off x="375792" y="2879023"/>
            <a:ext cx="2821260" cy="23135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23183-3B0B-B305-CED3-5D569BFB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08" y="2879023"/>
            <a:ext cx="3167467" cy="23135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A0FF8E-0CAD-A95C-852A-BD56CD565464}"/>
              </a:ext>
            </a:extLst>
          </p:cNvPr>
          <p:cNvSpPr txBox="1"/>
          <p:nvPr/>
        </p:nvSpPr>
        <p:spPr>
          <a:xfrm>
            <a:off x="609600" y="1665380"/>
            <a:ext cx="69275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/>
                <a:cs typeface="+mj-cs"/>
              </a:rPr>
              <a:t>Method: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/>
                <a:cs typeface="+mj-cs"/>
              </a:rPr>
              <a:t>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/>
                <a:cs typeface="+mj-cs"/>
              </a:rPr>
              <a:t>Template matching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Algorithm: Normalized Cross Correlation (NCC)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4E66681-89BA-D825-1B01-211FCB4D2320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Task1 – Arrow Shape Recognition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C99D7E-74E4-D110-BE45-CC09AD62F8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1" t="2101" r="36290" b="43300"/>
          <a:stretch/>
        </p:blipFill>
        <p:spPr>
          <a:xfrm>
            <a:off x="7824192" y="1015398"/>
            <a:ext cx="2952328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39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9ACDAC9A-EAE8-45CD-DEEB-7936DC0E15CD}"/>
              </a:ext>
            </a:extLst>
          </p:cNvPr>
          <p:cNvGrpSpPr/>
          <p:nvPr/>
        </p:nvGrpSpPr>
        <p:grpSpPr>
          <a:xfrm>
            <a:off x="1847250" y="1929095"/>
            <a:ext cx="3600587" cy="2999810"/>
            <a:chOff x="1559496" y="1929095"/>
            <a:chExt cx="3600587" cy="299981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C346FE9-3D60-D757-B830-249EC7C198EB}"/>
                </a:ext>
              </a:extLst>
            </p:cNvPr>
            <p:cNvGrpSpPr/>
            <p:nvPr/>
          </p:nvGrpSpPr>
          <p:grpSpPr>
            <a:xfrm>
              <a:off x="1559496" y="1929095"/>
              <a:ext cx="3240360" cy="2999810"/>
              <a:chOff x="1559496" y="1929095"/>
              <a:chExt cx="3240360" cy="299981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1C196DBF-E641-E0E1-C22A-3C33F3D6D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59496" y="1929095"/>
                <a:ext cx="3240360" cy="2999810"/>
              </a:xfrm>
              <a:prstGeom prst="rect">
                <a:avLst/>
              </a:prstGeom>
            </p:spPr>
          </p:pic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C8C46EE4-30CD-1747-EBE1-450D319065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3287688" y="2408781"/>
                <a:ext cx="504056" cy="50405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DF011CE2-E93F-BA7A-F013-E4F8B2CDFD1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999656" y="2914896"/>
                <a:ext cx="79208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97B970FC-02E4-748D-D538-8F7785CFCD7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287688" y="2914896"/>
                <a:ext cx="459030" cy="51410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8BD3B6B-AA5B-2E1E-79CA-D2081C40B3EC}"/>
                </a:ext>
              </a:extLst>
            </p:cNvPr>
            <p:cNvSpPr txBox="1"/>
            <p:nvPr/>
          </p:nvSpPr>
          <p:spPr>
            <a:xfrm>
              <a:off x="3486218" y="3143325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Line Tracking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0596DCC-19AC-A8B3-78DD-D0A6F7792399}"/>
                </a:ext>
              </a:extLst>
            </p:cNvPr>
            <p:cNvSpPr txBox="1"/>
            <p:nvPr/>
          </p:nvSpPr>
          <p:spPr>
            <a:xfrm>
              <a:off x="3503899" y="2388913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Line Tracking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B5984CA-49FE-0DE4-4E7B-B7BAFDA51C08}"/>
                </a:ext>
              </a:extLst>
            </p:cNvPr>
            <p:cNvSpPr txBox="1"/>
            <p:nvPr/>
          </p:nvSpPr>
          <p:spPr>
            <a:xfrm>
              <a:off x="1811524" y="2341785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Preset speed and direction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9A2C4AA-12AF-1A65-2E40-0CCFF0A4DA9C}"/>
              </a:ext>
            </a:extLst>
          </p:cNvPr>
          <p:cNvGrpSpPr/>
          <p:nvPr/>
        </p:nvGrpSpPr>
        <p:grpSpPr>
          <a:xfrm>
            <a:off x="7104861" y="1929095"/>
            <a:ext cx="3240360" cy="2999810"/>
            <a:chOff x="1559496" y="1929095"/>
            <a:chExt cx="3240360" cy="299981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BDD8F02-C3D3-75EA-6E02-EED3806E9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496" y="1929095"/>
              <a:ext cx="3240360" cy="2999810"/>
            </a:xfrm>
            <a:prstGeom prst="rect">
              <a:avLst/>
            </a:prstGeom>
          </p:spPr>
        </p:pic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674E00B8-D3DC-066D-1137-2019D07B898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287688" y="2408781"/>
              <a:ext cx="504056" cy="504056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DC4FBBD-0813-CC8B-16E0-848B2DE83FD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999656" y="2914896"/>
              <a:ext cx="792088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6AD8737-5733-2C25-D51D-82F6AED600C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87688" y="2914896"/>
              <a:ext cx="459030" cy="514104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5150A60C-557D-DF7A-B780-26ACAA34D17B}"/>
              </a:ext>
            </a:extLst>
          </p:cNvPr>
          <p:cNvSpPr/>
          <p:nvPr/>
        </p:nvSpPr>
        <p:spPr bwMode="auto">
          <a:xfrm>
            <a:off x="8336044" y="1756129"/>
            <a:ext cx="208977" cy="3660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1">
              <a:schemeClr val="bg2">
                <a:alpha val="50000"/>
              </a:schemeClr>
            </a:prstShdw>
          </a:effectLst>
          <a:scene3d>
            <a:camera prst="isometricRightUp"/>
            <a:lightRig rig="threePt" dir="t"/>
          </a:scene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DB8FCF0-F07B-64E7-8712-A1B1F4DA8632}"/>
              </a:ext>
            </a:extLst>
          </p:cNvPr>
          <p:cNvSpPr/>
          <p:nvPr/>
        </p:nvSpPr>
        <p:spPr bwMode="auto">
          <a:xfrm>
            <a:off x="7348139" y="2729821"/>
            <a:ext cx="287487" cy="3660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1">
              <a:schemeClr val="bg2">
                <a:alpha val="50000"/>
              </a:schemeClr>
            </a:prstShdw>
          </a:effectLst>
          <a:scene3d>
            <a:camera prst="isometricOffAxis2Right"/>
            <a:lightRig rig="threePt" dir="t"/>
          </a:scene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683F6F4-5C48-9967-7A69-5C4D0B90AFCA}"/>
              </a:ext>
            </a:extLst>
          </p:cNvPr>
          <p:cNvSpPr/>
          <p:nvPr/>
        </p:nvSpPr>
        <p:spPr bwMode="auto">
          <a:xfrm>
            <a:off x="8231555" y="3512657"/>
            <a:ext cx="208977" cy="3660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1">
              <a:schemeClr val="bg2">
                <a:alpha val="50000"/>
              </a:schemeClr>
            </a:prstShdw>
          </a:effectLst>
          <a:scene3d>
            <a:camera prst="isometricRightUp"/>
            <a:lightRig rig="threePt" dir="t"/>
          </a:scene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9646B81-7323-1D51-3445-B823BDB9CFA9}"/>
              </a:ext>
            </a:extLst>
          </p:cNvPr>
          <p:cNvSpPr txBox="1"/>
          <p:nvPr/>
        </p:nvSpPr>
        <p:spPr>
          <a:xfrm>
            <a:off x="6960706" y="5124859"/>
            <a:ext cx="352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Laser detection and stop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83968B61-AFFE-5C97-F77A-06E068E331E0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Task1 – Go to the Arrow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9130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A269DAD1-A92D-CB29-2DD2-2767221DA467}"/>
              </a:ext>
            </a:extLst>
          </p:cNvPr>
          <p:cNvSpPr txBox="1">
            <a:spLocks/>
          </p:cNvSpPr>
          <p:nvPr/>
        </p:nvSpPr>
        <p:spPr>
          <a:xfrm>
            <a:off x="914400" y="2239653"/>
            <a:ext cx="10363200" cy="237869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0" kern="0" dirty="0">
                <a:solidFill>
                  <a:schemeClr val="tx1"/>
                </a:solidFill>
                <a:latin typeface="+mj-lt"/>
              </a:rPr>
              <a:t>Patio 2</a:t>
            </a:r>
          </a:p>
          <a:p>
            <a:pPr algn="ctr"/>
            <a:r>
              <a:rPr lang="en-US" altLang="zh-CN" sz="6000" kern="0" dirty="0">
                <a:solidFill>
                  <a:schemeClr val="tx1"/>
                </a:solidFill>
                <a:latin typeface="+mj-lt"/>
              </a:rPr>
              <a:t>Task 2</a:t>
            </a:r>
            <a:endParaRPr lang="zh-CN" altLang="en-US" sz="6000" kern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644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A8FA0A7-AFB5-FF6E-6C80-903E0B67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155" y="1196752"/>
            <a:ext cx="5433689" cy="5112568"/>
          </a:xfrm>
          <a:prstGeom prst="rect">
            <a:avLst/>
          </a:prstGeom>
          <a:solidFill>
            <a:schemeClr val="accent1"/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828975E-C6BB-C25A-1073-83EF4F71F004}"/>
              </a:ext>
            </a:extLst>
          </p:cNvPr>
          <p:cNvCxnSpPr/>
          <p:nvPr/>
        </p:nvCxnSpPr>
        <p:spPr bwMode="auto">
          <a:xfrm flipH="1">
            <a:off x="5807968" y="4365104"/>
            <a:ext cx="13680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F86A63-3462-DE95-5686-CED28DEF4787}"/>
              </a:ext>
            </a:extLst>
          </p:cNvPr>
          <p:cNvCxnSpPr>
            <a:cxnSpLocks/>
          </p:cNvCxnSpPr>
          <p:nvPr/>
        </p:nvCxnSpPr>
        <p:spPr bwMode="auto">
          <a:xfrm flipV="1">
            <a:off x="5807968" y="3573016"/>
            <a:ext cx="0" cy="79208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9A75442-D26A-72E3-B515-5402886A4713}"/>
              </a:ext>
            </a:extLst>
          </p:cNvPr>
          <p:cNvCxnSpPr>
            <a:cxnSpLocks/>
          </p:cNvCxnSpPr>
          <p:nvPr/>
        </p:nvCxnSpPr>
        <p:spPr bwMode="auto">
          <a:xfrm flipH="1">
            <a:off x="5159896" y="3573016"/>
            <a:ext cx="64807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7998BF9-59B0-C82E-5698-5CF2835C05C3}"/>
              </a:ext>
            </a:extLst>
          </p:cNvPr>
          <p:cNvCxnSpPr>
            <a:cxnSpLocks/>
          </p:cNvCxnSpPr>
          <p:nvPr/>
        </p:nvCxnSpPr>
        <p:spPr bwMode="auto">
          <a:xfrm flipV="1">
            <a:off x="5159896" y="1628800"/>
            <a:ext cx="0" cy="194421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7E32A05-E0B1-8017-7819-63408BDF2076}"/>
              </a:ext>
            </a:extLst>
          </p:cNvPr>
          <p:cNvCxnSpPr>
            <a:cxnSpLocks/>
          </p:cNvCxnSpPr>
          <p:nvPr/>
        </p:nvCxnSpPr>
        <p:spPr bwMode="auto">
          <a:xfrm flipH="1">
            <a:off x="5087888" y="1628800"/>
            <a:ext cx="72008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E4D5985-6DEC-D08E-E392-92C2616691CC}"/>
              </a:ext>
            </a:extLst>
          </p:cNvPr>
          <p:cNvSpPr txBox="1"/>
          <p:nvPr/>
        </p:nvSpPr>
        <p:spPr>
          <a:xfrm>
            <a:off x="6010927" y="3794042"/>
            <a:ext cx="188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Designed route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D9A336BC-153B-31CA-DB0A-E3C81226E0EF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Task2 – Reach the Basket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8777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d算法 – Kusha">
            <a:extLst>
              <a:ext uri="{FF2B5EF4-FFF2-40B4-BE49-F238E27FC236}">
                <a16:creationId xmlns:a16="http://schemas.microsoft.com/office/drawing/2014/main" id="{868DCDF7-C15E-00EC-7B9C-57FD80FD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93" y="1557949"/>
            <a:ext cx="10538813" cy="37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60FCC119-62C2-5290-C599-EA19414134BE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Task2 – PID Control System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296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3343208-CA8F-1B76-F376-A5FC2FE856E7}"/>
              </a:ext>
            </a:extLst>
          </p:cNvPr>
          <p:cNvSpPr txBox="1"/>
          <p:nvPr/>
        </p:nvSpPr>
        <p:spPr>
          <a:xfrm>
            <a:off x="519776" y="1196752"/>
            <a:ext cx="305594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Control variables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• Steering angle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• Deviation distance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33E3AD6-020C-B56D-C3C3-CEFFC01B9AD3}"/>
              </a:ext>
            </a:extLst>
          </p:cNvPr>
          <p:cNvGrpSpPr/>
          <p:nvPr/>
        </p:nvGrpSpPr>
        <p:grpSpPr>
          <a:xfrm rot="10800000">
            <a:off x="3779010" y="1479801"/>
            <a:ext cx="2669013" cy="1170129"/>
            <a:chOff x="42611" y="2618911"/>
            <a:chExt cx="2669013" cy="11701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93095B0-0654-94D8-CDD2-AE8D8C7B3C8F}"/>
                </a:ext>
              </a:extLst>
            </p:cNvPr>
            <p:cNvGrpSpPr/>
            <p:nvPr/>
          </p:nvGrpSpPr>
          <p:grpSpPr>
            <a:xfrm>
              <a:off x="1343472" y="3068960"/>
              <a:ext cx="1368152" cy="720080"/>
              <a:chOff x="2199624" y="3302553"/>
              <a:chExt cx="1368152" cy="72008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6C1F090-52A3-0DA9-790D-5A5BFD371B52}"/>
                  </a:ext>
                </a:extLst>
              </p:cNvPr>
              <p:cNvSpPr/>
              <p:nvPr/>
            </p:nvSpPr>
            <p:spPr bwMode="auto">
              <a:xfrm rot="10800000">
                <a:off x="2199624" y="3446569"/>
                <a:ext cx="1368152" cy="57606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Car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066C97F9-180A-1A4A-AC8B-BBCC824B8AC8}"/>
                  </a:ext>
                </a:extLst>
              </p:cNvPr>
              <p:cNvSpPr/>
              <p:nvPr/>
            </p:nvSpPr>
            <p:spPr bwMode="auto">
              <a:xfrm>
                <a:off x="2279576" y="3302553"/>
                <a:ext cx="144016" cy="144016"/>
              </a:xfrm>
              <a:prstGeom prst="triangl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AFDD4899-A3EA-E19E-6097-20BF8AA84386}"/>
                  </a:ext>
                </a:extLst>
              </p:cNvPr>
              <p:cNvSpPr/>
              <p:nvPr/>
            </p:nvSpPr>
            <p:spPr bwMode="auto">
              <a:xfrm>
                <a:off x="3355361" y="3302553"/>
                <a:ext cx="144016" cy="144016"/>
              </a:xfrm>
              <a:prstGeom prst="triangl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A42D15-820C-297A-153E-7FC6F734A73B}"/>
                </a:ext>
              </a:extLst>
            </p:cNvPr>
            <p:cNvSpPr txBox="1"/>
            <p:nvPr/>
          </p:nvSpPr>
          <p:spPr>
            <a:xfrm rot="10800000">
              <a:off x="42611" y="2618911"/>
              <a:ext cx="1215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74151"/>
                  </a:solidFill>
                  <a:effectLst/>
                  <a:uLnTx/>
                  <a:uFillTx/>
                  <a:latin typeface="Söhne"/>
                  <a:ea typeface="宋体" panose="02010600030101010101" pitchFamily="2" charset="-122"/>
                  <a:cs typeface="+mn-cs"/>
                </a:rPr>
                <a:t>Ultrasonic sensor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46C81C37-F0FD-A0B9-6A8F-375050DD16F9}"/>
                </a:ext>
              </a:extLst>
            </p:cNvPr>
            <p:cNvCxnSpPr>
              <a:cxnSpLocks/>
              <a:stCxn id="10" idx="0"/>
              <a:endCxn id="13" idx="1"/>
            </p:cNvCxnSpPr>
            <p:nvPr/>
          </p:nvCxnSpPr>
          <p:spPr bwMode="auto">
            <a:xfrm rot="5400000" flipH="1">
              <a:off x="1313313" y="2886841"/>
              <a:ext cx="126884" cy="237355"/>
            </a:xfrm>
            <a:prstGeom prst="curved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BA137309-61EB-3257-B42D-7EE952E25B4C}"/>
                </a:ext>
              </a:extLst>
            </p:cNvPr>
            <p:cNvCxnSpPr>
              <a:cxnSpLocks/>
              <a:stCxn id="11" idx="0"/>
              <a:endCxn id="13" idx="1"/>
            </p:cNvCxnSpPr>
            <p:nvPr/>
          </p:nvCxnSpPr>
          <p:spPr bwMode="auto">
            <a:xfrm rot="5400000" flipH="1">
              <a:off x="1851205" y="2348948"/>
              <a:ext cx="126884" cy="1313140"/>
            </a:xfrm>
            <a:prstGeom prst="curved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图片 42" descr="图片包含 游戏机, 物体, 打字机, 键盘&#10;&#10;描述已自动生成">
            <a:extLst>
              <a:ext uri="{FF2B5EF4-FFF2-40B4-BE49-F238E27FC236}">
                <a16:creationId xmlns:a16="http://schemas.microsoft.com/office/drawing/2014/main" id="{7E198816-E435-868C-4078-7414A187D6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1" y="2582556"/>
            <a:ext cx="4591496" cy="3443622"/>
          </a:xfrm>
          <a:prstGeom prst="rect">
            <a:avLst/>
          </a:prstGeom>
        </p:spPr>
      </p:pic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0A8A4663-C6B0-E638-4EA3-E15A17A7CADE}"/>
              </a:ext>
            </a:extLst>
          </p:cNvPr>
          <p:cNvGrpSpPr/>
          <p:nvPr/>
        </p:nvGrpSpPr>
        <p:grpSpPr>
          <a:xfrm>
            <a:off x="6612469" y="2680530"/>
            <a:ext cx="1331722" cy="2664296"/>
            <a:chOff x="5305874" y="1718502"/>
            <a:chExt cx="1331722" cy="2664296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492153AE-7B2F-F048-A927-B09CEFDE145D}"/>
                </a:ext>
              </a:extLst>
            </p:cNvPr>
            <p:cNvGrpSpPr/>
            <p:nvPr/>
          </p:nvGrpSpPr>
          <p:grpSpPr>
            <a:xfrm>
              <a:off x="5305874" y="1718502"/>
              <a:ext cx="1222174" cy="2664296"/>
              <a:chOff x="4714515" y="1388630"/>
              <a:chExt cx="1222174" cy="2664296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741CFCAB-DCE8-5A49-507C-829B7408FD0B}"/>
                  </a:ext>
                </a:extLst>
              </p:cNvPr>
              <p:cNvGrpSpPr/>
              <p:nvPr/>
            </p:nvGrpSpPr>
            <p:grpSpPr>
              <a:xfrm rot="15740541">
                <a:off x="4390479" y="2454844"/>
                <a:ext cx="1368152" cy="720080"/>
                <a:chOff x="5290322" y="2238820"/>
                <a:chExt cx="1368152" cy="720080"/>
              </a:xfrm>
            </p:grpSpPr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42CB343C-B9AB-55AF-9463-B1DC6FD542DA}"/>
                    </a:ext>
                  </a:extLst>
                </p:cNvPr>
                <p:cNvSpPr/>
                <p:nvPr/>
              </p:nvSpPr>
              <p:spPr bwMode="auto">
                <a:xfrm>
                  <a:off x="5290322" y="2238820"/>
                  <a:ext cx="1368152" cy="5760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Car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6" name="等腰三角形 85">
                  <a:extLst>
                    <a:ext uri="{FF2B5EF4-FFF2-40B4-BE49-F238E27FC236}">
                      <a16:creationId xmlns:a16="http://schemas.microsoft.com/office/drawing/2014/main" id="{98F054BA-E2A7-41D4-C9AD-FB418AC9F334}"/>
                    </a:ext>
                  </a:extLst>
                </p:cNvPr>
                <p:cNvSpPr/>
                <p:nvPr/>
              </p:nvSpPr>
              <p:spPr bwMode="auto">
                <a:xfrm rot="10800000">
                  <a:off x="6434506" y="2814884"/>
                  <a:ext cx="144016" cy="144016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7" name="等腰三角形 86">
                  <a:extLst>
                    <a:ext uri="{FF2B5EF4-FFF2-40B4-BE49-F238E27FC236}">
                      <a16:creationId xmlns:a16="http://schemas.microsoft.com/office/drawing/2014/main" id="{CBA0BAD4-F50C-3AEC-E191-707FE54E62CB}"/>
                    </a:ext>
                  </a:extLst>
                </p:cNvPr>
                <p:cNvSpPr/>
                <p:nvPr/>
              </p:nvSpPr>
              <p:spPr bwMode="auto">
                <a:xfrm rot="10800000">
                  <a:off x="5358721" y="2814884"/>
                  <a:ext cx="144016" cy="144016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DC43A1B4-0803-E910-0CAE-EFC3A2BEA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36689" y="1388630"/>
                <a:ext cx="0" cy="2664296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101600" dist="38100" algn="l" rotWithShape="0">
                  <a:prstClr val="black">
                    <a:alpha val="77000"/>
                  </a:prstClr>
                </a:outerShdw>
              </a:effectLst>
              <a:scene3d>
                <a:camera prst="isometricOffAxis2Left"/>
                <a:lightRig rig="threePt" dir="t"/>
              </a:scene3d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382C9BE3-B6F9-8B83-DF65-541D348780F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79808" y="1659132"/>
                <a:ext cx="8712" cy="2208702"/>
              </a:xfrm>
              <a:prstGeom prst="line">
                <a:avLst/>
              </a:prstGeom>
              <a:ln w="222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9" name="弧形 98">
                <a:extLst>
                  <a:ext uri="{FF2B5EF4-FFF2-40B4-BE49-F238E27FC236}">
                    <a16:creationId xmlns:a16="http://schemas.microsoft.com/office/drawing/2014/main" id="{1FA1FFA8-3232-781A-9E18-44998BF51790}"/>
                  </a:ext>
                </a:extLst>
              </p:cNvPr>
              <p:cNvSpPr/>
              <p:nvPr/>
            </p:nvSpPr>
            <p:spPr bwMode="auto">
              <a:xfrm rot="18348538">
                <a:off x="5284141" y="2904927"/>
                <a:ext cx="134724" cy="114940"/>
              </a:xfrm>
              <a:prstGeom prst="arc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02" name="连接符: 曲线 101">
              <a:extLst>
                <a:ext uri="{FF2B5EF4-FFF2-40B4-BE49-F238E27FC236}">
                  <a16:creationId xmlns:a16="http://schemas.microsoft.com/office/drawing/2014/main" id="{664ED01F-41A7-8CEF-F4B9-E111AC318F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27054" y="2891319"/>
              <a:ext cx="229849" cy="312696"/>
            </a:xfrm>
            <a:prstGeom prst="curvedConnector2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33726F5E-7051-F87F-0F4F-41FAEA506C1E}"/>
                </a:ext>
              </a:extLst>
            </p:cNvPr>
            <p:cNvSpPr txBox="1"/>
            <p:nvPr/>
          </p:nvSpPr>
          <p:spPr>
            <a:xfrm>
              <a:off x="5856842" y="2347215"/>
              <a:ext cx="7807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Theta error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1166874-71E4-AD8A-5AC4-A0DA7CF9E70F}"/>
              </a:ext>
            </a:extLst>
          </p:cNvPr>
          <p:cNvGrpSpPr/>
          <p:nvPr/>
        </p:nvGrpSpPr>
        <p:grpSpPr>
          <a:xfrm>
            <a:off x="8908295" y="2680530"/>
            <a:ext cx="1628322" cy="2664296"/>
            <a:chOff x="8908295" y="2680530"/>
            <a:chExt cx="1628322" cy="2664296"/>
          </a:xfrm>
        </p:grpSpPr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9B05E9FC-C5D3-F5C1-6806-6301E1A25169}"/>
                </a:ext>
              </a:extLst>
            </p:cNvPr>
            <p:cNvGrpSpPr/>
            <p:nvPr/>
          </p:nvGrpSpPr>
          <p:grpSpPr>
            <a:xfrm>
              <a:off x="8908295" y="2680530"/>
              <a:ext cx="1258825" cy="2664296"/>
              <a:chOff x="7774239" y="1614800"/>
              <a:chExt cx="1258825" cy="2664296"/>
            </a:xfrm>
          </p:grpSpPr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4FC46EFC-0003-08D1-5CF7-0256768F10BC}"/>
                  </a:ext>
                </a:extLst>
              </p:cNvPr>
              <p:cNvGrpSpPr/>
              <p:nvPr/>
            </p:nvGrpSpPr>
            <p:grpSpPr>
              <a:xfrm>
                <a:off x="7774239" y="1614800"/>
                <a:ext cx="1221532" cy="2664296"/>
                <a:chOff x="7774239" y="1614800"/>
                <a:chExt cx="1221532" cy="2664296"/>
              </a:xfrm>
            </p:grpSpPr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E39DAA62-2A26-B92A-0562-F937375A9DA7}"/>
                    </a:ext>
                  </a:extLst>
                </p:cNvPr>
                <p:cNvSpPr/>
                <p:nvPr/>
              </p:nvSpPr>
              <p:spPr bwMode="auto">
                <a:xfrm rot="15740541">
                  <a:off x="7378195" y="2762617"/>
                  <a:ext cx="1368152" cy="5760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Car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0" name="等腰三角形 119">
                  <a:extLst>
                    <a:ext uri="{FF2B5EF4-FFF2-40B4-BE49-F238E27FC236}">
                      <a16:creationId xmlns:a16="http://schemas.microsoft.com/office/drawing/2014/main" id="{728B6B5A-52D3-CFEC-9E7B-CFC551E25458}"/>
                    </a:ext>
                  </a:extLst>
                </p:cNvPr>
                <p:cNvSpPr/>
                <p:nvPr/>
              </p:nvSpPr>
              <p:spPr bwMode="auto">
                <a:xfrm rot="4940541">
                  <a:off x="8276186" y="2403294"/>
                  <a:ext cx="144016" cy="144016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1" name="等腰三角形 120">
                  <a:extLst>
                    <a:ext uri="{FF2B5EF4-FFF2-40B4-BE49-F238E27FC236}">
                      <a16:creationId xmlns:a16="http://schemas.microsoft.com/office/drawing/2014/main" id="{1666AAD6-4E15-FF48-5A69-4C7094132118}"/>
                    </a:ext>
                  </a:extLst>
                </p:cNvPr>
                <p:cNvSpPr/>
                <p:nvPr/>
              </p:nvSpPr>
              <p:spPr bwMode="auto">
                <a:xfrm rot="4940541">
                  <a:off x="8419538" y="3469485"/>
                  <a:ext cx="144016" cy="144016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4699310A-1B12-3464-6E56-35D6F5FF23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995771" y="1614800"/>
                  <a:ext cx="0" cy="2664296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  <a:effectLst>
                  <a:outerShdw blurRad="101600" dist="38100" algn="l" rotWithShape="0">
                    <a:prstClr val="black">
                      <a:alpha val="77000"/>
                    </a:prstClr>
                  </a:outerShdw>
                </a:effectLst>
                <a:scene3d>
                  <a:camera prst="isometricOffAxis2Left"/>
                  <a:lightRig rig="threePt" dir="t"/>
                </a:scene3d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CAC19CAC-36CE-1FB4-1B96-7AB5D3E71B0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8338054" y="3016139"/>
                  <a:ext cx="328857" cy="6718"/>
                </a:xfrm>
                <a:prstGeom prst="line">
                  <a:avLst/>
                </a:prstGeom>
                <a:ln w="2222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26C4838E-3FFA-B5B1-B7E8-CD47A27D87DE}"/>
                  </a:ext>
                </a:extLst>
              </p:cNvPr>
              <p:cNvSpPr txBox="1"/>
              <p:nvPr/>
            </p:nvSpPr>
            <p:spPr>
              <a:xfrm>
                <a:off x="8045257" y="2438082"/>
                <a:ext cx="9878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Distance error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B8CAFE5F-A06E-E61F-E388-35E74180B53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800967" y="2951032"/>
              <a:ext cx="8712" cy="2208702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F43EE9FD-A8ED-9740-B137-7CC30763455C}"/>
                </a:ext>
              </a:extLst>
            </p:cNvPr>
            <p:cNvSpPr txBox="1"/>
            <p:nvPr/>
          </p:nvSpPr>
          <p:spPr>
            <a:xfrm>
              <a:off x="9443143" y="2848125"/>
              <a:ext cx="10934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preset distance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BA49027F-14B5-4F90-5C94-E15E2C7BD4A1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Task2 – Ultrasonic Edge Detection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C0B2EA-6B67-D5A3-B038-F0C243D67B65}"/>
              </a:ext>
            </a:extLst>
          </p:cNvPr>
          <p:cNvSpPr txBox="1"/>
          <p:nvPr/>
        </p:nvSpPr>
        <p:spPr>
          <a:xfrm>
            <a:off x="7154128" y="3952052"/>
            <a:ext cx="73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ᶿ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04226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1959088A-8D4C-6D91-B87A-5727F51D62E7}"/>
              </a:ext>
            </a:extLst>
          </p:cNvPr>
          <p:cNvGrpSpPr/>
          <p:nvPr/>
        </p:nvGrpSpPr>
        <p:grpSpPr>
          <a:xfrm>
            <a:off x="1793634" y="2098094"/>
            <a:ext cx="1653815" cy="2664296"/>
            <a:chOff x="6613037" y="2680530"/>
            <a:chExt cx="1653815" cy="266429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4A7F4E7-6A6F-6351-4DAC-72B8D4BB8285}"/>
                </a:ext>
              </a:extLst>
            </p:cNvPr>
            <p:cNvGrpSpPr/>
            <p:nvPr/>
          </p:nvGrpSpPr>
          <p:grpSpPr>
            <a:xfrm>
              <a:off x="6613037" y="2680530"/>
              <a:ext cx="1222174" cy="2664296"/>
              <a:chOff x="5305874" y="1718502"/>
              <a:chExt cx="1222174" cy="2664296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16D582A0-1A07-A0A4-A171-E20C2962A779}"/>
                  </a:ext>
                </a:extLst>
              </p:cNvPr>
              <p:cNvGrpSpPr/>
              <p:nvPr/>
            </p:nvGrpSpPr>
            <p:grpSpPr>
              <a:xfrm>
                <a:off x="5305874" y="1718502"/>
                <a:ext cx="1222174" cy="2664296"/>
                <a:chOff x="4714515" y="1388630"/>
                <a:chExt cx="1222174" cy="2664296"/>
              </a:xfrm>
            </p:grpSpPr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4E0A49AE-3485-353D-404F-DBEF2057026F}"/>
                    </a:ext>
                  </a:extLst>
                </p:cNvPr>
                <p:cNvGrpSpPr/>
                <p:nvPr/>
              </p:nvGrpSpPr>
              <p:grpSpPr>
                <a:xfrm rot="15740541">
                  <a:off x="4390479" y="2454844"/>
                  <a:ext cx="1368152" cy="720080"/>
                  <a:chOff x="5290322" y="2238820"/>
                  <a:chExt cx="1368152" cy="720080"/>
                </a:xfrm>
              </p:grpSpPr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D847C0AC-16FB-90FE-3142-5B639B307B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90322" y="2238820"/>
                    <a:ext cx="1368152" cy="576064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5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Car</a:t>
                    </a: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" name="等腰三角形 26">
                    <a:extLst>
                      <a:ext uri="{FF2B5EF4-FFF2-40B4-BE49-F238E27FC236}">
                        <a16:creationId xmlns:a16="http://schemas.microsoft.com/office/drawing/2014/main" id="{F3B1C345-377D-77E0-CEB9-2FEB544CDF2F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6434506" y="2814884"/>
                    <a:ext cx="144016" cy="144016"/>
                  </a:xfrm>
                  <a:prstGeom prst="triangl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8" name="等腰三角形 27">
                    <a:extLst>
                      <a:ext uri="{FF2B5EF4-FFF2-40B4-BE49-F238E27FC236}">
                        <a16:creationId xmlns:a16="http://schemas.microsoft.com/office/drawing/2014/main" id="{9DBD147B-C283-074C-A88B-D5BB6A672099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358721" y="2814884"/>
                    <a:ext cx="144016" cy="144016"/>
                  </a:xfrm>
                  <a:prstGeom prst="triangl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98ADC7E7-4A28-4983-D1A3-B79F975C09B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936689" y="1388630"/>
                  <a:ext cx="0" cy="2664296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  <a:effectLst>
                  <a:outerShdw blurRad="101600" dist="38100" algn="l" rotWithShape="0">
                    <a:prstClr val="black">
                      <a:alpha val="77000"/>
                    </a:prstClr>
                  </a:outerShdw>
                </a:effectLst>
                <a:scene3d>
                  <a:camera prst="isometricOffAxis2Left"/>
                  <a:lightRig rig="threePt" dir="t"/>
                </a:scene3d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FA406AFB-19EE-03A7-0487-6D06A13E37C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79808" y="1659132"/>
                  <a:ext cx="8712" cy="2208702"/>
                </a:xfrm>
                <a:prstGeom prst="line">
                  <a:avLst/>
                </a:prstGeom>
                <a:ln w="222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弧形 24">
                  <a:extLst>
                    <a:ext uri="{FF2B5EF4-FFF2-40B4-BE49-F238E27FC236}">
                      <a16:creationId xmlns:a16="http://schemas.microsoft.com/office/drawing/2014/main" id="{EC11C65E-460E-B4EA-C268-8492524DD79F}"/>
                    </a:ext>
                  </a:extLst>
                </p:cNvPr>
                <p:cNvSpPr/>
                <p:nvPr/>
              </p:nvSpPr>
              <p:spPr bwMode="auto">
                <a:xfrm rot="18348538">
                  <a:off x="5284141" y="2904927"/>
                  <a:ext cx="134724" cy="114940"/>
                </a:xfrm>
                <a:prstGeom prst="arc">
                  <a:avLst/>
                </a:prstGeom>
                <a:ln w="1905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1E8C30F-AAD1-8ABC-34E1-B560C0E8B454}"/>
                  </a:ext>
                </a:extLst>
              </p:cNvPr>
              <p:cNvSpPr txBox="1"/>
              <p:nvPr/>
            </p:nvSpPr>
            <p:spPr>
              <a:xfrm>
                <a:off x="5535663" y="2892741"/>
                <a:ext cx="780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ᶿ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9FEFD63-B946-4A99-CC1E-2F70FA3562AD}"/>
                </a:ext>
              </a:extLst>
            </p:cNvPr>
            <p:cNvCxnSpPr>
              <a:cxnSpLocks/>
              <a:stCxn id="28" idx="0"/>
            </p:cNvCxnSpPr>
            <p:nvPr/>
          </p:nvCxnSpPr>
          <p:spPr bwMode="auto">
            <a:xfrm>
              <a:off x="7402352" y="4597628"/>
              <a:ext cx="432859" cy="4508"/>
            </a:xfrm>
            <a:prstGeom prst="line">
              <a:avLst/>
            </a:prstGeom>
            <a:ln w="158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A1B4F9C-42F6-9CB1-E681-C3742A35362A}"/>
                </a:ext>
              </a:extLst>
            </p:cNvPr>
            <p:cNvCxnSpPr>
              <a:cxnSpLocks/>
              <a:stCxn id="27" idx="0"/>
            </p:cNvCxnSpPr>
            <p:nvPr/>
          </p:nvCxnSpPr>
          <p:spPr bwMode="auto">
            <a:xfrm flipV="1">
              <a:off x="7259000" y="3526902"/>
              <a:ext cx="600910" cy="4535"/>
            </a:xfrm>
            <a:prstGeom prst="line">
              <a:avLst/>
            </a:prstGeom>
            <a:ln w="158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A477F6F-E486-3D41-9C88-ED30CB09321E}"/>
                </a:ext>
              </a:extLst>
            </p:cNvPr>
            <p:cNvSpPr txBox="1"/>
            <p:nvPr/>
          </p:nvSpPr>
          <p:spPr>
            <a:xfrm>
              <a:off x="6970709" y="4584765"/>
              <a:ext cx="1296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Distance 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E8F230C-F801-8452-A725-7C4D46D6363E}"/>
                </a:ext>
              </a:extLst>
            </p:cNvPr>
            <p:cNvSpPr txBox="1"/>
            <p:nvPr/>
          </p:nvSpPr>
          <p:spPr>
            <a:xfrm>
              <a:off x="6970709" y="2995007"/>
              <a:ext cx="1296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Distance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CDF60D0-A4DF-26A2-696C-5BD732B2B8ED}"/>
                  </a:ext>
                </a:extLst>
              </p:cNvPr>
              <p:cNvSpPr txBox="1"/>
              <p:nvPr/>
            </p:nvSpPr>
            <p:spPr>
              <a:xfrm>
                <a:off x="533325" y="5072422"/>
                <a:ext cx="4009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𝑇h𝑒𝑡𝑎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𝑒𝑟𝑟𝑜𝑟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𝑑𝑖𝑠𝑡𝑎𝑛𝑐𝑒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1−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𝑑𝑖𝑠𝑡𝑎𝑛𝑐𝑒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2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CDF60D0-A4DF-26A2-696C-5BD732B2B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25" y="5072422"/>
                <a:ext cx="4009111" cy="276999"/>
              </a:xfrm>
              <a:prstGeom prst="rect">
                <a:avLst/>
              </a:prstGeom>
              <a:blipFill>
                <a:blip r:embed="rId2"/>
                <a:stretch>
                  <a:fillRect l="-912" r="-760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BF77A1FD-D9EE-F2F4-BB79-259C1ED2AD0F}"/>
              </a:ext>
            </a:extLst>
          </p:cNvPr>
          <p:cNvGrpSpPr/>
          <p:nvPr/>
        </p:nvGrpSpPr>
        <p:grpSpPr>
          <a:xfrm>
            <a:off x="7968783" y="1610719"/>
            <a:ext cx="1640268" cy="3151671"/>
            <a:chOff x="7447622" y="1609477"/>
            <a:chExt cx="1640268" cy="315167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5C97FC0-6A2D-0A7D-2212-C0406ADCA456}"/>
                </a:ext>
              </a:extLst>
            </p:cNvPr>
            <p:cNvGrpSpPr/>
            <p:nvPr/>
          </p:nvGrpSpPr>
          <p:grpSpPr>
            <a:xfrm>
              <a:off x="7447622" y="1609477"/>
              <a:ext cx="1592710" cy="3151671"/>
              <a:chOff x="8908295" y="2193155"/>
              <a:chExt cx="1592710" cy="3151671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1428F8B8-C295-A2CE-EFC4-22F78ED7390F}"/>
                  </a:ext>
                </a:extLst>
              </p:cNvPr>
              <p:cNvGrpSpPr/>
              <p:nvPr/>
            </p:nvGrpSpPr>
            <p:grpSpPr>
              <a:xfrm>
                <a:off x="8908295" y="2680530"/>
                <a:ext cx="1272565" cy="2664296"/>
                <a:chOff x="7774239" y="1614800"/>
                <a:chExt cx="1272565" cy="2664296"/>
              </a:xfrm>
            </p:grpSpPr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39D505D8-E1C5-8EA3-4DD8-E635DF36AF24}"/>
                    </a:ext>
                  </a:extLst>
                </p:cNvPr>
                <p:cNvGrpSpPr/>
                <p:nvPr/>
              </p:nvGrpSpPr>
              <p:grpSpPr>
                <a:xfrm>
                  <a:off x="7774239" y="1614800"/>
                  <a:ext cx="1221532" cy="2664296"/>
                  <a:chOff x="7774239" y="1614800"/>
                  <a:chExt cx="1221532" cy="2664296"/>
                </a:xfrm>
              </p:grpSpPr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0FA8CACF-A97F-F76A-0426-4CA3060F31AD}"/>
                      </a:ext>
                    </a:extLst>
                  </p:cNvPr>
                  <p:cNvSpPr/>
                  <p:nvPr/>
                </p:nvSpPr>
                <p:spPr bwMode="auto">
                  <a:xfrm rot="15740541">
                    <a:off x="7378195" y="2762617"/>
                    <a:ext cx="1368152" cy="576064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5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Car</a:t>
                    </a: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4" name="等腰三角形 73">
                    <a:extLst>
                      <a:ext uri="{FF2B5EF4-FFF2-40B4-BE49-F238E27FC236}">
                        <a16:creationId xmlns:a16="http://schemas.microsoft.com/office/drawing/2014/main" id="{F0C13785-61C0-8AEF-FE09-39781B169C13}"/>
                      </a:ext>
                    </a:extLst>
                  </p:cNvPr>
                  <p:cNvSpPr/>
                  <p:nvPr/>
                </p:nvSpPr>
                <p:spPr bwMode="auto">
                  <a:xfrm rot="4940541">
                    <a:off x="8276186" y="2403294"/>
                    <a:ext cx="144016" cy="144016"/>
                  </a:xfrm>
                  <a:prstGeom prst="triangl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5" name="等腰三角形 74">
                    <a:extLst>
                      <a:ext uri="{FF2B5EF4-FFF2-40B4-BE49-F238E27FC236}">
                        <a16:creationId xmlns:a16="http://schemas.microsoft.com/office/drawing/2014/main" id="{B8B8AE28-E008-5771-A79D-178968C6B432}"/>
                      </a:ext>
                    </a:extLst>
                  </p:cNvPr>
                  <p:cNvSpPr/>
                  <p:nvPr/>
                </p:nvSpPr>
                <p:spPr bwMode="auto">
                  <a:xfrm rot="4940541">
                    <a:off x="8419538" y="3469485"/>
                    <a:ext cx="144016" cy="144016"/>
                  </a:xfrm>
                  <a:prstGeom prst="triangl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76" name="直接连接符 75">
                    <a:extLst>
                      <a:ext uri="{FF2B5EF4-FFF2-40B4-BE49-F238E27FC236}">
                        <a16:creationId xmlns:a16="http://schemas.microsoft.com/office/drawing/2014/main" id="{F1F241D0-FC10-AB45-1C68-50AA1FBB7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995771" y="1614800"/>
                    <a:ext cx="0" cy="2664296"/>
                  </a:xfrm>
                  <a:prstGeom prst="line">
                    <a:avLst/>
                  </a:prstGeom>
                  <a:ln>
                    <a:headEnd type="none" w="med" len="med"/>
                    <a:tailEnd type="none" w="med" len="med"/>
                  </a:ln>
                  <a:effectLst>
                    <a:outerShdw blurRad="101600" dist="38100" algn="l" rotWithShape="0">
                      <a:prstClr val="black">
                        <a:alpha val="77000"/>
                      </a:prstClr>
                    </a:outerShdw>
                  </a:effectLst>
                  <a:scene3d>
                    <a:camera prst="isometricOffAxis2Left"/>
                    <a:lightRig rig="threePt" dir="t"/>
                  </a:scene3d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8CE5C531-5A1D-B3C2-C9DA-F0BF16069F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8338054" y="3016139"/>
                    <a:ext cx="328857" cy="6718"/>
                  </a:xfrm>
                  <a:prstGeom prst="line">
                    <a:avLst/>
                  </a:prstGeom>
                  <a:ln w="22225" cap="flat" cmpd="sng" algn="ctr">
                    <a:solidFill>
                      <a:srgbClr val="FF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FB0068F1-D88C-4B65-7F4A-85DFDD3385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58997" y="2668718"/>
                      <a:ext cx="987807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zh-CN" sz="16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kumimoji="0" lang="en-US" altLang="zh-CN" sz="16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</m:t>
                            </m:r>
                          </m:oMath>
                        </m:oMathPara>
                      </a14:m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FB0068F1-D88C-4B65-7F4A-85DFDD3385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58997" y="2668718"/>
                      <a:ext cx="987807" cy="33855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1F96DBCD-9EEC-1807-DC20-4ACC9E7003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800967" y="2951032"/>
                <a:ext cx="8712" cy="2208702"/>
              </a:xfrm>
              <a:prstGeom prst="line">
                <a:avLst/>
              </a:prstGeom>
              <a:ln w="222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2C9BCA1A-9202-859C-FAAB-C1A1F1795276}"/>
                  </a:ext>
                </a:extLst>
              </p:cNvPr>
              <p:cNvSpPr txBox="1"/>
              <p:nvPr/>
            </p:nvSpPr>
            <p:spPr>
              <a:xfrm>
                <a:off x="9407531" y="2193155"/>
                <a:ext cx="10934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solidFill>
                      <a:srgbClr val="000000"/>
                    </a:solidFill>
                  </a:rPr>
                  <a:t>P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reset 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D</a:t>
                </a:r>
                <a:r>
                  <a:rPr kumimoji="0" lang="en-US" altLang="zh-C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istance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D27111C6-AD83-A771-0B6B-F3662EB53A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45891" y="4016204"/>
              <a:ext cx="432859" cy="4508"/>
            </a:xfrm>
            <a:prstGeom prst="line">
              <a:avLst/>
            </a:prstGeom>
            <a:ln w="158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BEB87E65-9249-ED56-CD46-1C760D080A6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83967" y="2942847"/>
              <a:ext cx="600910" cy="4535"/>
            </a:xfrm>
            <a:prstGeom prst="line">
              <a:avLst/>
            </a:prstGeom>
            <a:ln w="158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36A88D89-DC4F-F12D-1A55-1F7B245B2812}"/>
                </a:ext>
              </a:extLst>
            </p:cNvPr>
            <p:cNvSpPr txBox="1"/>
            <p:nvPr/>
          </p:nvSpPr>
          <p:spPr>
            <a:xfrm>
              <a:off x="7791747" y="2526216"/>
              <a:ext cx="1296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Distance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2250BE7-D234-4C49-9FE1-20506E2E98AD}"/>
                </a:ext>
              </a:extLst>
            </p:cNvPr>
            <p:cNvSpPr txBox="1"/>
            <p:nvPr/>
          </p:nvSpPr>
          <p:spPr>
            <a:xfrm>
              <a:off x="7790675" y="4176153"/>
              <a:ext cx="1296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Distance 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E6EDDFA2-2639-19CC-8759-E1E8E8F3A68E}"/>
                  </a:ext>
                </a:extLst>
              </p:cNvPr>
              <p:cNvSpPr txBox="1"/>
              <p:nvPr/>
            </p:nvSpPr>
            <p:spPr>
              <a:xfrm>
                <a:off x="5580817" y="4947385"/>
                <a:ext cx="6210546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𝐷𝑖𝑠𝑡𝑎𝑛𝑐𝑒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𝑒𝑟𝑟𝑜𝑟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𝑑𝑖𝑠𝑡𝑎𝑛𝑐𝑒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1+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𝑑𝑖𝑠𝑡𝑎𝑛𝑐𝑒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2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𝑝𝑟𝑒𝑠𝑒𝑡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𝑑𝑖𝑠𝑡𝑎𝑛𝑐𝑒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E6EDDFA2-2639-19CC-8759-E1E8E8F3A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817" y="4947385"/>
                <a:ext cx="6210546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3">
            <a:extLst>
              <a:ext uri="{FF2B5EF4-FFF2-40B4-BE49-F238E27FC236}">
                <a16:creationId xmlns:a16="http://schemas.microsoft.com/office/drawing/2014/main" id="{FC6B95BB-028E-447A-48CF-C4820DB308DF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Task2 – Ultrasonic Edge Detection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6385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913E24B-F582-4E9F-F272-EABD7961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738076"/>
            <a:ext cx="10126488" cy="3381847"/>
          </a:xfrm>
          <a:prstGeom prst="rect">
            <a:avLst/>
          </a:prstGeom>
        </p:spPr>
      </p:pic>
      <p:sp>
        <p:nvSpPr>
          <p:cNvPr id="3" name="标题 3">
            <a:extLst>
              <a:ext uri="{FF2B5EF4-FFF2-40B4-BE49-F238E27FC236}">
                <a16:creationId xmlns:a16="http://schemas.microsoft.com/office/drawing/2014/main" id="{6FC7504F-BF09-04AA-5CF2-A18F5717F403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Task2 – Ultrasonic Edge Detection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166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30417B-6E0E-6905-06B4-4EA2D4085541}"/>
              </a:ext>
            </a:extLst>
          </p:cNvPr>
          <p:cNvGrpSpPr/>
          <p:nvPr/>
        </p:nvGrpSpPr>
        <p:grpSpPr>
          <a:xfrm>
            <a:off x="2043857" y="1772816"/>
            <a:ext cx="3088400" cy="2736304"/>
            <a:chOff x="1747460" y="2060848"/>
            <a:chExt cx="3088400" cy="273630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66AEFDE-BC6C-81A5-5127-18F54BD673D7}"/>
                </a:ext>
              </a:extLst>
            </p:cNvPr>
            <p:cNvGrpSpPr/>
            <p:nvPr/>
          </p:nvGrpSpPr>
          <p:grpSpPr>
            <a:xfrm>
              <a:off x="2063552" y="2060848"/>
              <a:ext cx="2772308" cy="2736304"/>
              <a:chOff x="3539716" y="1916832"/>
              <a:chExt cx="2772308" cy="2736304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F65BD716-D822-F87E-CD8B-B21B49E3D964}"/>
                  </a:ext>
                </a:extLst>
              </p:cNvPr>
              <p:cNvGrpSpPr/>
              <p:nvPr/>
            </p:nvGrpSpPr>
            <p:grpSpPr>
              <a:xfrm>
                <a:off x="3539716" y="3933056"/>
                <a:ext cx="1368152" cy="720080"/>
                <a:chOff x="2199624" y="3302553"/>
                <a:chExt cx="1368152" cy="720080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1FAB7629-BE4B-1DB5-FCD1-61DE8AA67BB9}"/>
                    </a:ext>
                  </a:extLst>
                </p:cNvPr>
                <p:cNvSpPr/>
                <p:nvPr/>
              </p:nvSpPr>
              <p:spPr bwMode="auto">
                <a:xfrm>
                  <a:off x="2199624" y="3446569"/>
                  <a:ext cx="1368152" cy="5760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Car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等腰三角形 10">
                  <a:extLst>
                    <a:ext uri="{FF2B5EF4-FFF2-40B4-BE49-F238E27FC236}">
                      <a16:creationId xmlns:a16="http://schemas.microsoft.com/office/drawing/2014/main" id="{017BF53D-AA7F-287E-8750-154AD9E8229A}"/>
                    </a:ext>
                  </a:extLst>
                </p:cNvPr>
                <p:cNvSpPr/>
                <p:nvPr/>
              </p:nvSpPr>
              <p:spPr bwMode="auto">
                <a:xfrm>
                  <a:off x="2279576" y="3302553"/>
                  <a:ext cx="144016" cy="144016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" name="等腰三角形 11">
                  <a:extLst>
                    <a:ext uri="{FF2B5EF4-FFF2-40B4-BE49-F238E27FC236}">
                      <a16:creationId xmlns:a16="http://schemas.microsoft.com/office/drawing/2014/main" id="{D94147FB-2C59-988E-469D-DDBB56E69B16}"/>
                    </a:ext>
                  </a:extLst>
                </p:cNvPr>
                <p:cNvSpPr/>
                <p:nvPr/>
              </p:nvSpPr>
              <p:spPr bwMode="auto">
                <a:xfrm>
                  <a:off x="3355361" y="3302553"/>
                  <a:ext cx="144016" cy="144016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4CFC45FF-0C2F-B486-D813-677BA62A19A8}"/>
                  </a:ext>
                </a:extLst>
              </p:cNvPr>
              <p:cNvGrpSpPr/>
              <p:nvPr/>
            </p:nvGrpSpPr>
            <p:grpSpPr>
              <a:xfrm>
                <a:off x="4223792" y="1916832"/>
                <a:ext cx="2088232" cy="1872208"/>
                <a:chOff x="5015880" y="2276872"/>
                <a:chExt cx="2088232" cy="1872208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99ECFADE-97CD-9085-4B77-727DF9A6FA43}"/>
                    </a:ext>
                  </a:extLst>
                </p:cNvPr>
                <p:cNvCxnSpPr/>
                <p:nvPr/>
              </p:nvCxnSpPr>
              <p:spPr bwMode="auto">
                <a:xfrm>
                  <a:off x="5015880" y="2276872"/>
                  <a:ext cx="0" cy="1872208"/>
                </a:xfrm>
                <a:prstGeom prst="line">
                  <a:avLst/>
                </a:prstGeom>
                <a:ln w="25400">
                  <a:headEnd type="none" w="med" len="med"/>
                  <a:tailEnd type="none" w="med" len="med"/>
                </a:ln>
                <a:effectLst>
                  <a:outerShdw blurRad="76200" dist="38100" dir="18900000" algn="bl" rotWithShape="0">
                    <a:prstClr val="black"/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0AE00A01-6AC8-F866-9EB1-CC0AA694D1DF}"/>
                    </a:ext>
                  </a:extLst>
                </p:cNvPr>
                <p:cNvCxnSpPr/>
                <p:nvPr/>
              </p:nvCxnSpPr>
              <p:spPr bwMode="auto">
                <a:xfrm>
                  <a:off x="5015880" y="4149080"/>
                  <a:ext cx="2088232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</p:cxnSp>
          </p:grpSp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EC5B0C0-AB89-6B6A-718C-75E6D403AC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25560" y="2708920"/>
              <a:ext cx="0" cy="1368152"/>
            </a:xfrm>
            <a:prstGeom prst="straightConnector1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D5DD67A-48A1-0EB7-EA94-A4FC366846EA}"/>
                </a:ext>
              </a:extLst>
            </p:cNvPr>
            <p:cNvSpPr txBox="1"/>
            <p:nvPr/>
          </p:nvSpPr>
          <p:spPr>
            <a:xfrm>
              <a:off x="1747460" y="2226350"/>
              <a:ext cx="1080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No signal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981240F-67F0-BBF5-EC84-AE200F1FDACC}"/>
              </a:ext>
            </a:extLst>
          </p:cNvPr>
          <p:cNvSpPr txBox="1"/>
          <p:nvPr/>
        </p:nvSpPr>
        <p:spPr>
          <a:xfrm>
            <a:off x="1841500" y="5013176"/>
            <a:ext cx="334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Turn after a one-second delay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FF2D095-8026-77BF-AD71-794B692D92EF}"/>
              </a:ext>
            </a:extLst>
          </p:cNvPr>
          <p:cNvGrpSpPr/>
          <p:nvPr/>
        </p:nvGrpSpPr>
        <p:grpSpPr>
          <a:xfrm>
            <a:off x="7391676" y="2492896"/>
            <a:ext cx="2144449" cy="1872208"/>
            <a:chOff x="7263919" y="2060848"/>
            <a:chExt cx="2144449" cy="187220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2383934-57EF-3881-2866-5FF441947750}"/>
                </a:ext>
              </a:extLst>
            </p:cNvPr>
            <p:cNvGrpSpPr/>
            <p:nvPr/>
          </p:nvGrpSpPr>
          <p:grpSpPr>
            <a:xfrm>
              <a:off x="7320136" y="2060848"/>
              <a:ext cx="2088232" cy="1872208"/>
              <a:chOff x="6960096" y="2060848"/>
              <a:chExt cx="2088232" cy="1872208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21D3379B-80AE-2CB6-AFAA-245EEB2583E4}"/>
                  </a:ext>
                </a:extLst>
              </p:cNvPr>
              <p:cNvGrpSpPr/>
              <p:nvPr/>
            </p:nvGrpSpPr>
            <p:grpSpPr>
              <a:xfrm>
                <a:off x="6960096" y="2060848"/>
                <a:ext cx="2088232" cy="1872208"/>
                <a:chOff x="3719736" y="1988840"/>
                <a:chExt cx="2088232" cy="1872208"/>
              </a:xfrm>
            </p:grpSpPr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A7EA699E-0C1B-F9AB-ECBE-F8CF6A8D2A19}"/>
                    </a:ext>
                  </a:extLst>
                </p:cNvPr>
                <p:cNvCxnSpPr/>
                <p:nvPr/>
              </p:nvCxnSpPr>
              <p:spPr bwMode="auto">
                <a:xfrm>
                  <a:off x="5807968" y="1988840"/>
                  <a:ext cx="0" cy="1872208"/>
                </a:xfrm>
                <a:prstGeom prst="line">
                  <a:avLst/>
                </a:prstGeom>
                <a:ln w="25400">
                  <a:headEnd type="none" w="med" len="med"/>
                  <a:tailEnd type="none" w="med" len="med"/>
                </a:ln>
                <a:effectLst>
                  <a:outerShdw blurRad="76200" dist="38100" dir="18900000" algn="bl" rotWithShape="0">
                    <a:prstClr val="black"/>
                  </a:outerShdw>
                </a:effec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0ED5DC1F-8E3E-0279-777C-5BE7C9CF1BB2}"/>
                    </a:ext>
                  </a:extLst>
                </p:cNvPr>
                <p:cNvCxnSpPr/>
                <p:nvPr/>
              </p:nvCxnSpPr>
              <p:spPr bwMode="auto">
                <a:xfrm>
                  <a:off x="3719736" y="1988840"/>
                  <a:ext cx="2088232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</p:cxn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0D1BD84C-4EDD-5330-C708-EA10D91E5607}"/>
                  </a:ext>
                </a:extLst>
              </p:cNvPr>
              <p:cNvGrpSpPr/>
              <p:nvPr/>
            </p:nvGrpSpPr>
            <p:grpSpPr>
              <a:xfrm rot="5400000">
                <a:off x="7895682" y="2888940"/>
                <a:ext cx="1368152" cy="720080"/>
                <a:chOff x="6943577" y="4653136"/>
                <a:chExt cx="1368152" cy="72008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4501387C-2BFC-BF58-B6BF-BE04960C1173}"/>
                    </a:ext>
                  </a:extLst>
                </p:cNvPr>
                <p:cNvSpPr/>
                <p:nvPr/>
              </p:nvSpPr>
              <p:spPr bwMode="auto">
                <a:xfrm>
                  <a:off x="6943577" y="4797152"/>
                  <a:ext cx="1368152" cy="576064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Car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等腰三角形 36">
                  <a:extLst>
                    <a:ext uri="{FF2B5EF4-FFF2-40B4-BE49-F238E27FC236}">
                      <a16:creationId xmlns:a16="http://schemas.microsoft.com/office/drawing/2014/main" id="{B99241A1-F7D5-9CCC-6F34-5EA01071B8BF}"/>
                    </a:ext>
                  </a:extLst>
                </p:cNvPr>
                <p:cNvSpPr/>
                <p:nvPr/>
              </p:nvSpPr>
              <p:spPr bwMode="auto">
                <a:xfrm>
                  <a:off x="7023529" y="4653136"/>
                  <a:ext cx="144016" cy="144016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等腰三角形 37">
                  <a:extLst>
                    <a:ext uri="{FF2B5EF4-FFF2-40B4-BE49-F238E27FC236}">
                      <a16:creationId xmlns:a16="http://schemas.microsoft.com/office/drawing/2014/main" id="{E3637F7E-C314-33D8-B6ED-0208EF93EC99}"/>
                    </a:ext>
                  </a:extLst>
                </p:cNvPr>
                <p:cNvSpPr/>
                <p:nvPr/>
              </p:nvSpPr>
              <p:spPr bwMode="auto">
                <a:xfrm>
                  <a:off x="8099314" y="4653136"/>
                  <a:ext cx="144016" cy="144016"/>
                </a:xfrm>
                <a:prstGeom prst="triangl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A2509635-BFFB-5AD3-A193-9C8AE5D68C5B}"/>
                </a:ext>
              </a:extLst>
            </p:cNvPr>
            <p:cNvSpPr/>
            <p:nvPr/>
          </p:nvSpPr>
          <p:spPr bwMode="auto">
            <a:xfrm>
              <a:off x="8831786" y="2492896"/>
              <a:ext cx="72008" cy="72008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C13ECC9-8D8E-5207-15C7-7806D1D184A3}"/>
                </a:ext>
              </a:extLst>
            </p:cNvPr>
            <p:cNvCxnSpPr>
              <a:cxnSpLocks/>
              <a:stCxn id="41" idx="0"/>
            </p:cNvCxnSpPr>
            <p:nvPr/>
          </p:nvCxnSpPr>
          <p:spPr bwMode="auto">
            <a:xfrm flipV="1">
              <a:off x="8867790" y="2060848"/>
              <a:ext cx="0" cy="432048"/>
            </a:xfrm>
            <a:prstGeom prst="straightConnector1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9C9258A-8B71-25D7-C255-F98F47F0CAAF}"/>
                </a:ext>
              </a:extLst>
            </p:cNvPr>
            <p:cNvSpPr txBox="1"/>
            <p:nvPr/>
          </p:nvSpPr>
          <p:spPr>
            <a:xfrm>
              <a:off x="7263919" y="2190346"/>
              <a:ext cx="16038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Laser detection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标题 3">
            <a:extLst>
              <a:ext uri="{FF2B5EF4-FFF2-40B4-BE49-F238E27FC236}">
                <a16:creationId xmlns:a16="http://schemas.microsoft.com/office/drawing/2014/main" id="{F46EB89A-4899-D811-09F1-D9C78A7E6E05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Task2 – Steering Logic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085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89FC5E-6FF5-CD4D-F144-F227D7961239}"/>
              </a:ext>
            </a:extLst>
          </p:cNvPr>
          <p:cNvSpPr txBox="1">
            <a:spLocks/>
          </p:cNvSpPr>
          <p:nvPr/>
        </p:nvSpPr>
        <p:spPr>
          <a:xfrm>
            <a:off x="407368" y="332656"/>
            <a:ext cx="10972800" cy="7200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System Design</a:t>
            </a:r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8AC656DC-07EC-FAF5-C72F-97DB4998E4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r="12201" b="13250"/>
          <a:stretch/>
        </p:blipFill>
        <p:spPr>
          <a:xfrm>
            <a:off x="5114536" y="362975"/>
            <a:ext cx="3816424" cy="59492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754A1F9-44E1-7CD3-257E-26FA072C5BFE}"/>
              </a:ext>
            </a:extLst>
          </p:cNvPr>
          <p:cNvSpPr/>
          <p:nvPr/>
        </p:nvSpPr>
        <p:spPr bwMode="auto">
          <a:xfrm>
            <a:off x="6816080" y="116632"/>
            <a:ext cx="1368152" cy="41764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56EC547-E81D-5556-7F52-4CEFDE9B7F18}"/>
              </a:ext>
            </a:extLst>
          </p:cNvPr>
          <p:cNvCxnSpPr>
            <a:cxnSpLocks/>
            <a:endCxn id="30" idx="1"/>
          </p:cNvCxnSpPr>
          <p:nvPr/>
        </p:nvCxnSpPr>
        <p:spPr bwMode="auto">
          <a:xfrm>
            <a:off x="8154352" y="1725808"/>
            <a:ext cx="1110312" cy="16907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0142D3B0-80A8-3DBE-D7F0-1E8AAFD24373}"/>
              </a:ext>
            </a:extLst>
          </p:cNvPr>
          <p:cNvSpPr/>
          <p:nvPr/>
        </p:nvSpPr>
        <p:spPr bwMode="auto">
          <a:xfrm>
            <a:off x="6212687" y="5190412"/>
            <a:ext cx="1168084" cy="89785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FEB0A517-DC08-7383-CEB1-82FD9D8636A4}"/>
              </a:ext>
            </a:extLst>
          </p:cNvPr>
          <p:cNvSpPr/>
          <p:nvPr/>
        </p:nvSpPr>
        <p:spPr bwMode="auto">
          <a:xfrm>
            <a:off x="7174379" y="4964509"/>
            <a:ext cx="552751" cy="897858"/>
          </a:xfrm>
          <a:prstGeom prst="triangl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7212245-42D5-86BE-5A3F-B95E427E1114}"/>
              </a:ext>
            </a:extLst>
          </p:cNvPr>
          <p:cNvCxnSpPr>
            <a:cxnSpLocks/>
            <a:endCxn id="14" idx="2"/>
          </p:cNvCxnSpPr>
          <p:nvPr/>
        </p:nvCxnSpPr>
        <p:spPr bwMode="auto">
          <a:xfrm flipV="1">
            <a:off x="4439816" y="5639341"/>
            <a:ext cx="1772871" cy="9391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91A2CC-2169-8F15-59D3-47E2AE3EC135}"/>
              </a:ext>
            </a:extLst>
          </p:cNvPr>
          <p:cNvCxnSpPr>
            <a:cxnSpLocks/>
            <a:stCxn id="15" idx="5"/>
          </p:cNvCxnSpPr>
          <p:nvPr/>
        </p:nvCxnSpPr>
        <p:spPr bwMode="auto">
          <a:xfrm>
            <a:off x="7588942" y="5413438"/>
            <a:ext cx="1664621" cy="26936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箭头: 下 23">
            <a:extLst>
              <a:ext uri="{FF2B5EF4-FFF2-40B4-BE49-F238E27FC236}">
                <a16:creationId xmlns:a16="http://schemas.microsoft.com/office/drawing/2014/main" id="{7D33906E-861D-ABD6-15D6-D7FC816C6C1E}"/>
              </a:ext>
            </a:extLst>
          </p:cNvPr>
          <p:cNvSpPr/>
          <p:nvPr/>
        </p:nvSpPr>
        <p:spPr bwMode="auto">
          <a:xfrm rot="3693451">
            <a:off x="8472613" y="3169927"/>
            <a:ext cx="413217" cy="2205577"/>
          </a:xfrm>
          <a:prstGeom prst="downArrow">
            <a:avLst>
              <a:gd name="adj1" fmla="val 25057"/>
              <a:gd name="adj2" fmla="val 99533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D42DFDD-2C92-BCE6-2421-E0D1C19DD466}"/>
              </a:ext>
            </a:extLst>
          </p:cNvPr>
          <p:cNvSpPr txBox="1"/>
          <p:nvPr/>
        </p:nvSpPr>
        <p:spPr>
          <a:xfrm>
            <a:off x="9264664" y="1694824"/>
            <a:ext cx="2147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i="0" dirty="0">
                <a:solidFill>
                  <a:schemeClr val="tx1"/>
                </a:solidFill>
                <a:effectLst/>
                <a:latin typeface="+mn-lt"/>
              </a:rPr>
              <a:t>Mechanical Arm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AC4856-B8AD-5FD8-69DC-8A4728C63189}"/>
              </a:ext>
            </a:extLst>
          </p:cNvPr>
          <p:cNvSpPr txBox="1"/>
          <p:nvPr/>
        </p:nvSpPr>
        <p:spPr>
          <a:xfrm>
            <a:off x="9534737" y="3151390"/>
            <a:ext cx="2543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+mn-lt"/>
              </a:rPr>
              <a:t>Real Time Clock (RTC) Module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B3DA26A-EDEC-4D74-941C-0F607D691824}"/>
              </a:ext>
            </a:extLst>
          </p:cNvPr>
          <p:cNvSpPr txBox="1"/>
          <p:nvPr/>
        </p:nvSpPr>
        <p:spPr>
          <a:xfrm>
            <a:off x="9107827" y="5508424"/>
            <a:ext cx="1967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5V Power Supply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924335F-AD5B-EACD-1248-034004FED106}"/>
              </a:ext>
            </a:extLst>
          </p:cNvPr>
          <p:cNvSpPr txBox="1"/>
          <p:nvPr/>
        </p:nvSpPr>
        <p:spPr>
          <a:xfrm>
            <a:off x="2114259" y="5317757"/>
            <a:ext cx="23999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800" b="1" dirty="0">
                <a:solidFill>
                  <a:srgbClr val="FF0000"/>
                </a:solidFill>
                <a:latin typeface="+mn-lt"/>
              </a:rPr>
              <a:t>Two</a:t>
            </a:r>
            <a:r>
              <a:rPr lang="en-GB" altLang="zh-CN" sz="2000" b="1" dirty="0">
                <a:solidFill>
                  <a:srgbClr val="3366CC"/>
                </a:solidFill>
                <a:latin typeface="+mn-lt"/>
              </a:rPr>
              <a:t> </a:t>
            </a:r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STM32L432KC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E4E98BD-04B8-D578-58D7-7A74E30A1324}"/>
              </a:ext>
            </a:extLst>
          </p:cNvPr>
          <p:cNvSpPr txBox="1"/>
          <p:nvPr/>
        </p:nvSpPr>
        <p:spPr>
          <a:xfrm>
            <a:off x="407368" y="3105834"/>
            <a:ext cx="2536376" cy="646331"/>
          </a:xfrm>
          <a:prstGeom prst="rect">
            <a:avLst/>
          </a:prstGeom>
          <a:noFill/>
          <a:ln w="57150">
            <a:solidFill>
              <a:srgbClr val="3366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u="sng" dirty="0">
                <a:solidFill>
                  <a:srgbClr val="3366CC"/>
                </a:solidFill>
                <a:latin typeface="+mj-lt"/>
              </a:rPr>
              <a:t>Top </a:t>
            </a:r>
            <a:r>
              <a:rPr lang="en-US" altLang="zh-CN" sz="3600" b="1" u="sng" dirty="0">
                <a:solidFill>
                  <a:srgbClr val="3366CC"/>
                </a:solidFill>
                <a:latin typeface="+mj-lt"/>
              </a:rPr>
              <a:t>V</a:t>
            </a:r>
            <a:r>
              <a:rPr lang="zh-CN" altLang="en-US" sz="3600" b="1" u="sng" dirty="0">
                <a:solidFill>
                  <a:srgbClr val="3366CC"/>
                </a:solidFill>
                <a:latin typeface="+mj-lt"/>
              </a:rPr>
              <a:t>iew</a:t>
            </a:r>
          </a:p>
        </p:txBody>
      </p:sp>
    </p:spTree>
    <p:extLst>
      <p:ext uri="{BB962C8B-B14F-4D97-AF65-F5344CB8AC3E}">
        <p14:creationId xmlns:p14="http://schemas.microsoft.com/office/powerpoint/2010/main" val="2401095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c38a5eae762be4db7e90e86cc647cd"/>
          <p:cNvPicPr>
            <a:picLocks noChangeAspect="1"/>
          </p:cNvPicPr>
          <p:nvPr/>
        </p:nvPicPr>
        <p:blipFill>
          <a:blip r:embed="rId2"/>
          <a:srcRect r="14250" b="2731"/>
          <a:stretch>
            <a:fillRect/>
          </a:stretch>
        </p:blipFill>
        <p:spPr>
          <a:xfrm>
            <a:off x="1991360" y="1700530"/>
            <a:ext cx="7617460" cy="3888740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83D6AEA0-36DE-7A0E-EF1C-F7167B98CB1E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Task2 – Mechanical Arm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609600" y="1611630"/>
            <a:ext cx="10948670" cy="43434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4 axes and 4 degrees of freedom</a:t>
            </a:r>
          </a:p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Mechanical arm bracket and connectors: 3D-Printing</a:t>
            </a:r>
          </a:p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Printer model: (HORI)Z300</a:t>
            </a:r>
          </a:p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Material: PLA</a:t>
            </a:r>
            <a:r>
              <a:rPr lang="zh-CN" altLang="en-US" dirty="0">
                <a:solidFill>
                  <a:schemeClr val="tx1"/>
                </a:solidFill>
                <a:latin typeface="+mj-lt"/>
              </a:rPr>
              <a:t>（polylactic acid）</a:t>
            </a:r>
          </a:p>
          <a:p>
            <a:endParaRPr lang="zh-CN" altLang="en-US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latin typeface="+mj-lt"/>
              </a:rPr>
              <a:t>Structure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  <a:p>
            <a:r>
              <a:rPr dirty="0">
                <a:solidFill>
                  <a:schemeClr val="tx1"/>
                </a:solidFill>
                <a:latin typeface="+mj-lt"/>
              </a:rPr>
              <a:t>Clip height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:</a:t>
            </a:r>
            <a:r>
              <a:rPr dirty="0">
                <a:solidFill>
                  <a:schemeClr val="tx1"/>
                </a:solidFill>
                <a:latin typeface="+mj-lt"/>
              </a:rPr>
              <a:t> 12cm</a:t>
            </a:r>
          </a:p>
          <a:p>
            <a:r>
              <a:rPr dirty="0">
                <a:solidFill>
                  <a:schemeClr val="tx1"/>
                </a:solidFill>
                <a:latin typeface="+mj-lt"/>
              </a:rPr>
              <a:t>Chassis diameter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:</a:t>
            </a:r>
            <a:r>
              <a:rPr dirty="0">
                <a:solidFill>
                  <a:schemeClr val="tx1"/>
                </a:solidFill>
                <a:latin typeface="+mj-lt"/>
              </a:rPr>
              <a:t> 62mm</a:t>
            </a:r>
          </a:p>
          <a:p>
            <a:r>
              <a:rPr dirty="0">
                <a:solidFill>
                  <a:schemeClr val="tx1"/>
                </a:solidFill>
                <a:latin typeface="+mj-lt"/>
              </a:rPr>
              <a:t>Shoulder height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:</a:t>
            </a:r>
            <a:r>
              <a:rPr dirty="0">
                <a:solidFill>
                  <a:schemeClr val="tx1"/>
                </a:solidFill>
                <a:latin typeface="+mj-lt"/>
              </a:rPr>
              <a:t> 16cm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280" y="1988820"/>
            <a:ext cx="2141220" cy="160782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96450" y="3644900"/>
            <a:ext cx="1981835" cy="21805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FA9F32B0-DC5C-A356-2416-7C90E18661DD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Task2 – Mechanical Arm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sz="half" idx="2"/>
                <p:custDataLst>
                  <p:tags r:id="rId1"/>
                </p:custDataLst>
              </p:nvPr>
            </p:nvSpPr>
            <p:spPr>
              <a:xfrm>
                <a:off x="609600" y="1566682"/>
                <a:ext cx="6984727" cy="4984328"/>
              </a:xfrm>
            </p:spPr>
            <p:txBody>
              <a:bodyPr/>
              <a:lstStyle/>
              <a:p>
                <a:r>
                  <a:rPr lang="en-US" altLang="zh-CN" sz="2000" b="0" dirty="0">
                    <a:solidFill>
                      <a:schemeClr val="tx1"/>
                    </a:solidFill>
                    <a:latin typeface="+mj-lt"/>
                  </a:rPr>
                  <a:t>Type of servo motor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+mj-lt"/>
                  </a:rPr>
                  <a:t>：</a:t>
                </a:r>
                <a:r>
                  <a:rPr lang="en-US" altLang="zh-CN" sz="2000" b="0" dirty="0">
                    <a:solidFill>
                      <a:schemeClr val="tx1"/>
                    </a:solidFill>
                    <a:latin typeface="+mj-lt"/>
                  </a:rPr>
                  <a:t>SG90</a:t>
                </a:r>
              </a:p>
              <a:p>
                <a:r>
                  <a:rPr lang="en-US" altLang="zh-CN" sz="2000" b="0" dirty="0">
                    <a:solidFill>
                      <a:schemeClr val="tx1"/>
                    </a:solidFill>
                    <a:latin typeface="+mj-lt"/>
                  </a:rPr>
                  <a:t>Control Principle: PWM Duty Cycle</a:t>
                </a:r>
              </a:p>
              <a:p>
                <a:r>
                  <a:rPr lang="en-US" altLang="zh-CN" sz="2000" b="0" dirty="0">
                    <a:solidFill>
                      <a:schemeClr val="tx1"/>
                    </a:solidFill>
                    <a:latin typeface="+mj-lt"/>
                  </a:rPr>
                  <a:t>Typical PWM Period: 20ms</a:t>
                </a:r>
              </a:p>
              <a:p>
                <a:endParaRPr lang="en-US" altLang="zh-CN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US" altLang="zh-CN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</a:rPr>
                  <a:t>Motor Reset Function</a:t>
                </a:r>
              </a:p>
              <a:p>
                <a:r>
                  <a:rPr lang="en-US" altLang="zh-CN" sz="2000" b="0" dirty="0">
                    <a:solidFill>
                      <a:schemeClr val="tx1"/>
                    </a:solidFill>
                    <a:latin typeface="+mj-lt"/>
                  </a:rPr>
                  <a:t>Grip the ball tightly when travelling to the basket</a:t>
                </a:r>
              </a:p>
              <a:p>
                <a:r>
                  <a:rPr lang="en-US" altLang="zh-CN" sz="2000" b="0" dirty="0">
                    <a:solidFill>
                      <a:schemeClr val="tx1"/>
                    </a:solidFill>
                    <a:latin typeface="+mj-lt"/>
                  </a:rPr>
                  <a:t>Pulse Width = 0ms (Angle: 0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sz="2000" b="0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  <a:p>
                <a:endParaRPr lang="en-US" altLang="zh-CN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</a:rPr>
                  <a:t>Motor Release Function</a:t>
                </a:r>
              </a:p>
              <a:p>
                <a:r>
                  <a:rPr lang="en-US" altLang="zh-CN" sz="2000" b="0" dirty="0">
                    <a:solidFill>
                      <a:schemeClr val="tx1"/>
                    </a:solidFill>
                    <a:latin typeface="+mj-lt"/>
                  </a:rPr>
                  <a:t>Release the ball in front of the basket</a:t>
                </a:r>
              </a:p>
              <a:p>
                <a:r>
                  <a:rPr lang="en-US" altLang="zh-CN" sz="2000" b="0" dirty="0">
                    <a:solidFill>
                      <a:schemeClr val="tx1"/>
                    </a:solidFill>
                    <a:latin typeface="+mj-lt"/>
                  </a:rPr>
                  <a:t>Pulse Width = 1.5ms (Angle: 90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sz="2000" b="0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  <p:custDataLst>
                  <p:tags r:id="rId1"/>
                </p:custDataLst>
              </p:nvPr>
            </p:nvSpPr>
            <p:spPr>
              <a:xfrm>
                <a:off x="609600" y="1566682"/>
                <a:ext cx="6984727" cy="4984328"/>
              </a:xfrm>
              <a:blipFill>
                <a:blip r:embed="rId3"/>
                <a:stretch>
                  <a:fillRect l="-873" t="-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3">
            <a:extLst>
              <a:ext uri="{FF2B5EF4-FFF2-40B4-BE49-F238E27FC236}">
                <a16:creationId xmlns:a16="http://schemas.microsoft.com/office/drawing/2014/main" id="{C72F894F-8902-FB98-124A-04E8F466D4E5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Task2 – Mechanical Arm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9F3769-4116-AA35-0D3A-0F33B760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48" y="1124744"/>
            <a:ext cx="2666809" cy="20770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685991-5F70-621C-3D78-C7A900B4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873" y="3656223"/>
            <a:ext cx="4355557" cy="2484339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5C91177-CAF3-2865-A147-3ABB64482AC8}"/>
              </a:ext>
            </a:extLst>
          </p:cNvPr>
          <p:cNvCxnSpPr>
            <a:cxnSpLocks/>
          </p:cNvCxnSpPr>
          <p:nvPr/>
        </p:nvCxnSpPr>
        <p:spPr bwMode="auto">
          <a:xfrm flipV="1">
            <a:off x="9408368" y="5229200"/>
            <a:ext cx="792088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>
            <a:prstShdw prst="shdw11">
              <a:schemeClr val="bg2">
                <a:alpha val="50000"/>
              </a:schemeClr>
            </a:prstShdw>
          </a:effectLst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1AE5EFC-B233-A9DA-EFE8-E264246F0086}"/>
              </a:ext>
            </a:extLst>
          </p:cNvPr>
          <p:cNvSpPr txBox="1"/>
          <p:nvPr/>
        </p:nvSpPr>
        <p:spPr>
          <a:xfrm>
            <a:off x="9192344" y="5372298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Forward Distance 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A269DAD1-A92D-CB29-2DD2-2767221DA467}"/>
              </a:ext>
            </a:extLst>
          </p:cNvPr>
          <p:cNvSpPr txBox="1">
            <a:spLocks/>
          </p:cNvSpPr>
          <p:nvPr/>
        </p:nvSpPr>
        <p:spPr>
          <a:xfrm>
            <a:off x="914400" y="2239653"/>
            <a:ext cx="10363200" cy="237869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0" kern="0" dirty="0">
                <a:solidFill>
                  <a:schemeClr val="tx1"/>
                </a:solidFill>
                <a:latin typeface="+mj-lt"/>
              </a:rPr>
              <a:t>Patio 2</a:t>
            </a:r>
          </a:p>
          <a:p>
            <a:pPr algn="ctr"/>
            <a:r>
              <a:rPr lang="en-US" altLang="zh-CN" sz="6000" kern="0" dirty="0">
                <a:solidFill>
                  <a:schemeClr val="tx1"/>
                </a:solidFill>
                <a:latin typeface="+mj-lt"/>
              </a:rPr>
              <a:t>Task 3</a:t>
            </a:r>
            <a:endParaRPr lang="zh-CN" altLang="en-US" sz="6000" kern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7298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0C4FF2-E92D-2AAD-8513-B79889FEF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68723"/>
            <a:ext cx="8366720" cy="63976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Part1. From the basket to the destination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C66373-62B2-0F1C-701A-1366A907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1700808"/>
            <a:ext cx="2370025" cy="4046571"/>
          </a:xfrm>
          <a:prstGeom prst="rect">
            <a:avLst/>
          </a:prstGeom>
        </p:spPr>
      </p:pic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6F10DB15-8453-A91F-6B02-7A2DEACBB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204864"/>
            <a:ext cx="5386917" cy="201622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latin typeface="+mj-lt"/>
              </a:rPr>
              <a:t>Preset behavior</a:t>
            </a:r>
            <a:endParaRPr lang="en-US" altLang="zh-CN" sz="2000" dirty="0">
              <a:solidFill>
                <a:schemeClr val="tx1"/>
              </a:solidFill>
              <a:latin typeface="+mj-lt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Turn left for 90°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Go straight for 50s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Stop in Planter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Pull-up comm-out pin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A1854603-2A57-265E-3658-F0240C09A42F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Task3 – Enter Planter Area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9500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F51B3-7C2A-06DD-D5AE-F718FAE4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96752"/>
            <a:ext cx="3685009" cy="422920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Part1. Situation 1 </a:t>
            </a:r>
            <a:endParaRPr lang="zh-CN" alt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74A5A49-D361-673F-FC3E-8BDB1E69CA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4152" y="1700808"/>
            <a:ext cx="2453253" cy="4188676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21263F5-9A53-21A3-691B-9308621FA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077072"/>
            <a:ext cx="4896544" cy="52195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When car goes straight </a:t>
            </a:r>
          </a:p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(No u</a:t>
            </a:r>
            <a:r>
              <a:rPr lang="en-US" altLang="zh-CN" kern="0" dirty="0">
                <a:solidFill>
                  <a:schemeClr val="tx1"/>
                </a:solidFill>
                <a:latin typeface="+mj-lt"/>
              </a:rPr>
              <a:t>ltrasonic signal received</a:t>
            </a:r>
            <a:r>
              <a:rPr lang="en-US" altLang="zh-CN" dirty="0">
                <a:solidFill>
                  <a:schemeClr val="tx1"/>
                </a:solidFill>
                <a:latin typeface="+mj-lt"/>
              </a:rPr>
              <a:t>) 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  <a:p>
            <a:endParaRPr lang="zh-CN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56BECB-50DE-BE32-865C-DCBABE4C5D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4" r="18083" b="11843"/>
          <a:stretch/>
        </p:blipFill>
        <p:spPr>
          <a:xfrm rot="16200000" flipV="1">
            <a:off x="8503417" y="2721246"/>
            <a:ext cx="498518" cy="432048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5C2EF8D-59FA-135F-1285-6F5DE53E56D8}"/>
              </a:ext>
            </a:extLst>
          </p:cNvPr>
          <p:cNvCxnSpPr>
            <a:cxnSpLocks/>
          </p:cNvCxnSpPr>
          <p:nvPr/>
        </p:nvCxnSpPr>
        <p:spPr bwMode="auto">
          <a:xfrm>
            <a:off x="8745056" y="3258537"/>
            <a:ext cx="0" cy="4047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标题 3">
            <a:extLst>
              <a:ext uri="{FF2B5EF4-FFF2-40B4-BE49-F238E27FC236}">
                <a16:creationId xmlns:a16="http://schemas.microsoft.com/office/drawing/2014/main" id="{CBE6773A-2D92-E9EB-47D6-FFC81DBAFE4F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Task3 – Enter Planter Area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7585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AEA1DAD-928D-44CE-0E34-2F2B38664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101" y="3515848"/>
            <a:ext cx="5432499" cy="63976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When car goes on left direction </a:t>
            </a:r>
          </a:p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altLang="zh-CN" kern="0" dirty="0">
                <a:solidFill>
                  <a:schemeClr val="tx1"/>
                </a:solidFill>
                <a:latin typeface="+mj-lt"/>
              </a:rPr>
              <a:t>Ultrasonic module in left side detects signal</a:t>
            </a:r>
            <a:r>
              <a:rPr lang="en-US" altLang="zh-CN" dirty="0">
                <a:solidFill>
                  <a:schemeClr val="tx1"/>
                </a:solidFill>
                <a:latin typeface="+mj-lt"/>
              </a:rPr>
              <a:t>) 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B4D00A21-855B-8230-BD52-8C36C8187E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76120" y="1619672"/>
            <a:ext cx="2520280" cy="43031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BDE307-C208-F558-FA76-AA1CEF7150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4" r="18083" b="11843"/>
          <a:stretch/>
        </p:blipFill>
        <p:spPr>
          <a:xfrm rot="16200000" flipV="1">
            <a:off x="8276319" y="2662658"/>
            <a:ext cx="498518" cy="432048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9F811DE-4BB8-4BD2-5F1C-BF5D013DDDF6}"/>
              </a:ext>
            </a:extLst>
          </p:cNvPr>
          <p:cNvCxnSpPr>
            <a:cxnSpLocks/>
          </p:cNvCxnSpPr>
          <p:nvPr/>
        </p:nvCxnSpPr>
        <p:spPr bwMode="auto">
          <a:xfrm>
            <a:off x="8543580" y="3144463"/>
            <a:ext cx="180020" cy="371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标题 1">
            <a:extLst>
              <a:ext uri="{FF2B5EF4-FFF2-40B4-BE49-F238E27FC236}">
                <a16:creationId xmlns:a16="http://schemas.microsoft.com/office/drawing/2014/main" id="{56DFCD47-0299-7D8A-1382-7FF06514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96752"/>
            <a:ext cx="3685009" cy="422920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Part1. Situation 2</a:t>
            </a:r>
            <a:endParaRPr lang="zh-CN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B4D0458-ED00-921E-9D90-06C4088E1A83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Task3 – Enter Planter Area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25108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B339E81D-4585-1659-467E-20E734B850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80176" y="1509339"/>
            <a:ext cx="2520280" cy="43031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FB9065-9195-323D-30E4-54F3BA504E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4" r="18083" b="11843"/>
          <a:stretch/>
        </p:blipFill>
        <p:spPr>
          <a:xfrm rot="16200000" flipV="1">
            <a:off x="8691057" y="2608714"/>
            <a:ext cx="498518" cy="432048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BC979C1-C697-EB83-926C-81B5C8CCBE86}"/>
              </a:ext>
            </a:extLst>
          </p:cNvPr>
          <p:cNvCxnSpPr>
            <a:cxnSpLocks/>
          </p:cNvCxnSpPr>
          <p:nvPr/>
        </p:nvCxnSpPr>
        <p:spPr bwMode="auto">
          <a:xfrm flipH="1">
            <a:off x="8796300" y="3085471"/>
            <a:ext cx="144016" cy="397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6FB55D56-1083-0CD0-F14B-15BA0D5A58AB}"/>
              </a:ext>
            </a:extLst>
          </p:cNvPr>
          <p:cNvSpPr txBox="1">
            <a:spLocks/>
          </p:cNvSpPr>
          <p:nvPr/>
        </p:nvSpPr>
        <p:spPr bwMode="auto">
          <a:xfrm>
            <a:off x="589781" y="3341017"/>
            <a:ext cx="719669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When car goes on right direction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 (Ultrasonic module in right side detects signal) 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98ACAB0-A3DD-AF89-D5FB-E62D1F85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96752"/>
            <a:ext cx="3685009" cy="422920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Part1. Situation 3</a:t>
            </a:r>
            <a:endParaRPr lang="zh-CN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327145-3F61-186C-64C2-72A453A992D1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Task3 – Enter Planter Area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675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">
            <a:extLst>
              <a:ext uri="{FF2B5EF4-FFF2-40B4-BE49-F238E27FC236}">
                <a16:creationId xmlns:a16="http://schemas.microsoft.com/office/drawing/2014/main" id="{51189123-F74A-8BEF-4423-15CCABCE5F7D}"/>
              </a:ext>
            </a:extLst>
          </p:cNvPr>
          <p:cNvSpPr txBox="1">
            <a:spLocks/>
          </p:cNvSpPr>
          <p:nvPr/>
        </p:nvSpPr>
        <p:spPr>
          <a:xfrm>
            <a:off x="716339" y="1453356"/>
            <a:ext cx="5386917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3" name="图片 32" descr="截图里有图片&#10;&#10;描述已自动生成">
            <a:extLst>
              <a:ext uri="{FF2B5EF4-FFF2-40B4-BE49-F238E27FC236}">
                <a16:creationId xmlns:a16="http://schemas.microsoft.com/office/drawing/2014/main" id="{F361D464-3057-BD6D-BECC-007CDD013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4" t="2204" r="18998"/>
          <a:stretch/>
        </p:blipFill>
        <p:spPr>
          <a:xfrm>
            <a:off x="4918899" y="2442970"/>
            <a:ext cx="2736304" cy="319497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933E007-7F1D-4553-F511-DBA57FA3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850" y="2389394"/>
            <a:ext cx="2424064" cy="156540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E42A2F9-D116-D347-07BC-947FDFC8A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828" y="2395247"/>
            <a:ext cx="1425063" cy="2019475"/>
          </a:xfrm>
          <a:prstGeom prst="rect">
            <a:avLst/>
          </a:prstGeom>
        </p:spPr>
      </p:pic>
      <p:sp>
        <p:nvSpPr>
          <p:cNvPr id="36" name="文本占位符 4">
            <a:extLst>
              <a:ext uri="{FF2B5EF4-FFF2-40B4-BE49-F238E27FC236}">
                <a16:creationId xmlns:a16="http://schemas.microsoft.com/office/drawing/2014/main" id="{4DDF0BE9-A4BF-DBE4-6394-E906F33711A7}"/>
              </a:ext>
            </a:extLst>
          </p:cNvPr>
          <p:cNvSpPr txBox="1">
            <a:spLocks/>
          </p:cNvSpPr>
          <p:nvPr/>
        </p:nvSpPr>
        <p:spPr>
          <a:xfrm>
            <a:off x="1895172" y="1260793"/>
            <a:ext cx="2408233" cy="2557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Bluetooth: HC12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文本占位符 6">
            <a:extLst>
              <a:ext uri="{FF2B5EF4-FFF2-40B4-BE49-F238E27FC236}">
                <a16:creationId xmlns:a16="http://schemas.microsoft.com/office/drawing/2014/main" id="{D6C55743-58C2-5DDF-0B0F-19C5612C7B1B}"/>
              </a:ext>
            </a:extLst>
          </p:cNvPr>
          <p:cNvSpPr txBox="1">
            <a:spLocks/>
          </p:cNvSpPr>
          <p:nvPr/>
        </p:nvSpPr>
        <p:spPr>
          <a:xfrm>
            <a:off x="8256240" y="1772816"/>
            <a:ext cx="2160240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Clock: DS3231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354917B4-0EB8-52DA-38A3-96C0D8BE20B0}"/>
                  </a:ext>
                </a:extLst>
              </p14:cNvPr>
              <p14:cNvContentPartPr/>
              <p14:nvPr/>
            </p14:nvContentPartPr>
            <p14:xfrm>
              <a:off x="2641200" y="5355337"/>
              <a:ext cx="360" cy="3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354917B4-0EB8-52DA-38A3-96C0D8BE20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2560" y="534669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图片 38">
            <a:extLst>
              <a:ext uri="{FF2B5EF4-FFF2-40B4-BE49-F238E27FC236}">
                <a16:creationId xmlns:a16="http://schemas.microsoft.com/office/drawing/2014/main" id="{C23CAD7E-E84F-3E36-3AE6-19A7BCF96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332" y="3899973"/>
            <a:ext cx="1375408" cy="2169717"/>
          </a:xfrm>
          <a:prstGeom prst="rect">
            <a:avLst/>
          </a:prstGeom>
        </p:spPr>
      </p:pic>
      <p:sp>
        <p:nvSpPr>
          <p:cNvPr id="40" name="文本占位符 6">
            <a:extLst>
              <a:ext uri="{FF2B5EF4-FFF2-40B4-BE49-F238E27FC236}">
                <a16:creationId xmlns:a16="http://schemas.microsoft.com/office/drawing/2014/main" id="{044AC131-2697-9C8D-739F-48018C2A0E3D}"/>
              </a:ext>
            </a:extLst>
          </p:cNvPr>
          <p:cNvSpPr txBox="1">
            <a:spLocks/>
          </p:cNvSpPr>
          <p:nvPr/>
        </p:nvSpPr>
        <p:spPr>
          <a:xfrm>
            <a:off x="5447928" y="1755485"/>
            <a:ext cx="2160240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MCU: L432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A8354585-A53C-82D9-F165-EFF0347D89F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482024" y="3253839"/>
            <a:ext cx="450637" cy="12157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A59AB668-1CCB-5592-F922-84BF24CE0725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4439830" y="3218121"/>
            <a:ext cx="479068" cy="210878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8108BEFC-6CB7-2147-C6F3-2DC6A587B462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608169" y="3113874"/>
            <a:ext cx="1112349" cy="81918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F762E79D-95F7-1CFE-9A8A-406427C703A4}"/>
              </a:ext>
            </a:extLst>
          </p:cNvPr>
          <p:cNvCxnSpPr>
            <a:cxnSpLocks/>
          </p:cNvCxnSpPr>
          <p:nvPr/>
        </p:nvCxnSpPr>
        <p:spPr bwMode="auto">
          <a:xfrm flipV="1">
            <a:off x="4826829" y="3253839"/>
            <a:ext cx="3797001" cy="2695441"/>
          </a:xfrm>
          <a:prstGeom prst="bentConnector3">
            <a:avLst>
              <a:gd name="adj1" fmla="val 9453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1">
              <a:schemeClr val="bg2">
                <a:alpha val="50000"/>
              </a:schemeClr>
            </a:prstShdw>
          </a:effectLst>
        </p:spPr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9BA01324-2328-0242-3440-A6DA8F9C5B01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452025" y="5482405"/>
            <a:ext cx="841679" cy="92070"/>
          </a:xfrm>
          <a:prstGeom prst="bentConnector3">
            <a:avLst>
              <a:gd name="adj1" fmla="val 171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942ED07-F97B-B96A-3487-D42B14E434D0}"/>
              </a:ext>
            </a:extLst>
          </p:cNvPr>
          <p:cNvCxnSpPr>
            <a:cxnSpLocks/>
            <a:stCxn id="33" idx="1"/>
          </p:cNvCxnSpPr>
          <p:nvPr/>
        </p:nvCxnSpPr>
        <p:spPr bwMode="auto">
          <a:xfrm flipH="1">
            <a:off x="4223792" y="4040457"/>
            <a:ext cx="6951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A99154E-3B87-E736-BFD1-54C71E02E395}"/>
              </a:ext>
            </a:extLst>
          </p:cNvPr>
          <p:cNvCxnSpPr>
            <a:cxnSpLocks/>
          </p:cNvCxnSpPr>
          <p:nvPr/>
        </p:nvCxnSpPr>
        <p:spPr bwMode="auto">
          <a:xfrm>
            <a:off x="4223792" y="4040457"/>
            <a:ext cx="0" cy="3246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文本占位符 6">
            <a:extLst>
              <a:ext uri="{FF2B5EF4-FFF2-40B4-BE49-F238E27FC236}">
                <a16:creationId xmlns:a16="http://schemas.microsoft.com/office/drawing/2014/main" id="{B1CC6CE0-A059-356C-EFF1-009211BB6EF5}"/>
              </a:ext>
            </a:extLst>
          </p:cNvPr>
          <p:cNvSpPr txBox="1">
            <a:spLocks/>
          </p:cNvSpPr>
          <p:nvPr/>
        </p:nvSpPr>
        <p:spPr>
          <a:xfrm>
            <a:off x="3401903" y="4425637"/>
            <a:ext cx="2160240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DigitalIn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66B45B-556D-3383-72BA-04B4EC200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96752"/>
            <a:ext cx="7214592" cy="422920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Part2. Send real-time time and team information </a:t>
            </a:r>
            <a:endParaRPr lang="zh-CN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2674745E-9CCD-8C61-555E-03ACD0DFCA16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598968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Patio2 Task3 – Wireless Communication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3656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F57F69-3232-9CFB-71AB-3D99C8D0D3A7}"/>
              </a:ext>
            </a:extLst>
          </p:cNvPr>
          <p:cNvSpPr txBox="1"/>
          <p:nvPr/>
        </p:nvSpPr>
        <p:spPr>
          <a:xfrm>
            <a:off x="2531604" y="980728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tx1"/>
                </a:solidFill>
              </a:rPr>
              <a:t>Thanks for your listening!</a:t>
            </a:r>
            <a:endParaRPr lang="zh-CN" altLang="en-US" sz="48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E76F56-F5D7-EA4B-4601-71CFDF896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21250"/>
            <a:ext cx="6336704" cy="422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89FC5E-6FF5-CD4D-F144-F227D7961239}"/>
              </a:ext>
            </a:extLst>
          </p:cNvPr>
          <p:cNvSpPr txBox="1">
            <a:spLocks/>
          </p:cNvSpPr>
          <p:nvPr/>
        </p:nvSpPr>
        <p:spPr>
          <a:xfrm>
            <a:off x="407368" y="332656"/>
            <a:ext cx="10972800" cy="7200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System Design</a:t>
            </a:r>
          </a:p>
        </p:txBody>
      </p:sp>
      <p:pic>
        <p:nvPicPr>
          <p:cNvPr id="3" name="图片 2" descr="桌子上放满了不同类型的电子产品&#10;&#10;中度可信度描述已自动生成">
            <a:extLst>
              <a:ext uri="{FF2B5EF4-FFF2-40B4-BE49-F238E27FC236}">
                <a16:creationId xmlns:a16="http://schemas.microsoft.com/office/drawing/2014/main" id="{CC076B19-0419-4D7E-C1B7-129442F3D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9" r="-798" b="24842"/>
          <a:stretch/>
        </p:blipFill>
        <p:spPr>
          <a:xfrm>
            <a:off x="3503712" y="1268760"/>
            <a:ext cx="5184576" cy="48965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11297F-74A0-0B99-DE3A-5CEC93250CF8}"/>
              </a:ext>
            </a:extLst>
          </p:cNvPr>
          <p:cNvSpPr/>
          <p:nvPr/>
        </p:nvSpPr>
        <p:spPr bwMode="auto">
          <a:xfrm>
            <a:off x="5090920" y="5233020"/>
            <a:ext cx="1005080" cy="7124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3559951-B0EC-0A1C-19F0-5EF10CFF10EB}"/>
              </a:ext>
            </a:extLst>
          </p:cNvPr>
          <p:cNvCxnSpPr>
            <a:cxnSpLocks/>
            <a:stCxn id="13" idx="5"/>
          </p:cNvCxnSpPr>
          <p:nvPr/>
        </p:nvCxnSpPr>
        <p:spPr bwMode="auto">
          <a:xfrm>
            <a:off x="6619574" y="1918742"/>
            <a:ext cx="2431786" cy="12219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5B16DA87-60C4-9D58-88C2-29067D7E4775}"/>
              </a:ext>
            </a:extLst>
          </p:cNvPr>
          <p:cNvSpPr/>
          <p:nvPr/>
        </p:nvSpPr>
        <p:spPr bwMode="auto">
          <a:xfrm>
            <a:off x="5647996" y="4227150"/>
            <a:ext cx="1152128" cy="89785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71D5513-53F0-5BFF-AAEE-0091F042E854}"/>
              </a:ext>
            </a:extLst>
          </p:cNvPr>
          <p:cNvCxnSpPr>
            <a:cxnSpLocks/>
            <a:stCxn id="8" idx="6"/>
          </p:cNvCxnSpPr>
          <p:nvPr/>
        </p:nvCxnSpPr>
        <p:spPr bwMode="auto">
          <a:xfrm flipV="1">
            <a:off x="6800124" y="3573016"/>
            <a:ext cx="2176196" cy="110306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909CE27-529F-500B-3615-A5332D0E1B3E}"/>
              </a:ext>
            </a:extLst>
          </p:cNvPr>
          <p:cNvSpPr/>
          <p:nvPr/>
        </p:nvSpPr>
        <p:spPr bwMode="auto">
          <a:xfrm>
            <a:off x="5593460" y="1252668"/>
            <a:ext cx="1368152" cy="1332148"/>
          </a:xfrm>
          <a:prstGeom prst="triangl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C89E774-FE07-6075-2A1C-7DB4473FF1BA}"/>
              </a:ext>
            </a:extLst>
          </p:cNvPr>
          <p:cNvSpPr/>
          <p:nvPr/>
        </p:nvSpPr>
        <p:spPr bwMode="auto">
          <a:xfrm>
            <a:off x="6376144" y="5233020"/>
            <a:ext cx="1005080" cy="7124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1E49631-48B9-D9F5-1219-3934404D3BBE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 flipV="1">
            <a:off x="7381224" y="5233020"/>
            <a:ext cx="1670136" cy="35622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173DCDF-302C-D16E-8ED6-32A81C32196D}"/>
              </a:ext>
            </a:extLst>
          </p:cNvPr>
          <p:cNvSpPr txBox="1"/>
          <p:nvPr/>
        </p:nvSpPr>
        <p:spPr>
          <a:xfrm>
            <a:off x="9215758" y="1768612"/>
            <a:ext cx="124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 err="1">
                <a:solidFill>
                  <a:schemeClr val="tx1"/>
                </a:solidFill>
                <a:latin typeface="+mn-lt"/>
              </a:rPr>
              <a:t>OpenMV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AA7FC3A-637D-7780-46C0-068B11EC3664}"/>
              </a:ext>
            </a:extLst>
          </p:cNvPr>
          <p:cNvSpPr txBox="1"/>
          <p:nvPr/>
        </p:nvSpPr>
        <p:spPr>
          <a:xfrm>
            <a:off x="9120336" y="3151864"/>
            <a:ext cx="19928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Forward Laser-ranging Sensor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3094F6A-F6A4-6D42-9D47-BD7FC053C81A}"/>
              </a:ext>
            </a:extLst>
          </p:cNvPr>
          <p:cNvSpPr txBox="1"/>
          <p:nvPr/>
        </p:nvSpPr>
        <p:spPr>
          <a:xfrm>
            <a:off x="9120336" y="5083018"/>
            <a:ext cx="15841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Steering Engine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20348FD-1B10-6AB3-0814-DDAB82D3BA55}"/>
              </a:ext>
            </a:extLst>
          </p:cNvPr>
          <p:cNvSpPr txBox="1"/>
          <p:nvPr/>
        </p:nvSpPr>
        <p:spPr>
          <a:xfrm>
            <a:off x="407368" y="3105834"/>
            <a:ext cx="2536376" cy="646331"/>
          </a:xfrm>
          <a:prstGeom prst="rect">
            <a:avLst/>
          </a:prstGeom>
          <a:noFill/>
          <a:ln w="57150">
            <a:solidFill>
              <a:srgbClr val="3366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b="1" u="sng" dirty="0">
                <a:solidFill>
                  <a:srgbClr val="3366CC"/>
                </a:solidFill>
                <a:latin typeface="+mj-lt"/>
              </a:rPr>
              <a:t>Front</a:t>
            </a:r>
            <a:r>
              <a:rPr lang="zh-CN" altLang="en-US" sz="3600" b="1" u="sng" dirty="0">
                <a:solidFill>
                  <a:srgbClr val="3366CC"/>
                </a:solidFill>
                <a:latin typeface="+mj-lt"/>
              </a:rPr>
              <a:t> </a:t>
            </a:r>
            <a:r>
              <a:rPr lang="en-US" altLang="zh-CN" sz="3600" b="1" u="sng" dirty="0">
                <a:solidFill>
                  <a:srgbClr val="3366CC"/>
                </a:solidFill>
                <a:latin typeface="+mj-lt"/>
              </a:rPr>
              <a:t>V</a:t>
            </a:r>
            <a:r>
              <a:rPr lang="zh-CN" altLang="en-US" sz="3600" b="1" u="sng" dirty="0">
                <a:solidFill>
                  <a:srgbClr val="3366CC"/>
                </a:solidFill>
                <a:latin typeface="+mj-lt"/>
              </a:rPr>
              <a:t>iew</a:t>
            </a:r>
          </a:p>
        </p:txBody>
      </p:sp>
    </p:spTree>
    <p:extLst>
      <p:ext uri="{BB962C8B-B14F-4D97-AF65-F5344CB8AC3E}">
        <p14:creationId xmlns:p14="http://schemas.microsoft.com/office/powerpoint/2010/main" val="305270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89FC5E-6FF5-CD4D-F144-F227D7961239}"/>
              </a:ext>
            </a:extLst>
          </p:cNvPr>
          <p:cNvSpPr txBox="1">
            <a:spLocks/>
          </p:cNvSpPr>
          <p:nvPr/>
        </p:nvSpPr>
        <p:spPr>
          <a:xfrm>
            <a:off x="407368" y="332656"/>
            <a:ext cx="10972800" cy="7200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System Design</a:t>
            </a:r>
          </a:p>
        </p:txBody>
      </p:sp>
      <p:pic>
        <p:nvPicPr>
          <p:cNvPr id="3" name="图片 2" descr="图片包含 游戏机, 桌子&#10;&#10;描述已自动生成">
            <a:extLst>
              <a:ext uri="{FF2B5EF4-FFF2-40B4-BE49-F238E27FC236}">
                <a16:creationId xmlns:a16="http://schemas.microsoft.com/office/drawing/2014/main" id="{224385AA-061F-F481-35D7-7786BB8E76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00" y="1484784"/>
            <a:ext cx="6258441" cy="46938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2AF59F6-74DB-C7D2-DFD8-172D6E0BBEE6}"/>
              </a:ext>
            </a:extLst>
          </p:cNvPr>
          <p:cNvSpPr/>
          <p:nvPr/>
        </p:nvSpPr>
        <p:spPr bwMode="auto">
          <a:xfrm>
            <a:off x="2999656" y="1916832"/>
            <a:ext cx="1584176" cy="79208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9BF3F2-7993-6427-512A-316C05E21905}"/>
              </a:ext>
            </a:extLst>
          </p:cNvPr>
          <p:cNvSpPr/>
          <p:nvPr/>
        </p:nvSpPr>
        <p:spPr bwMode="auto">
          <a:xfrm>
            <a:off x="7608168" y="1724308"/>
            <a:ext cx="1584176" cy="8405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5F1C4A2-40B8-3849-C415-C377A4CA68CD}"/>
              </a:ext>
            </a:extLst>
          </p:cNvPr>
          <p:cNvCxnSpPr>
            <a:cxnSpLocks/>
            <a:stCxn id="5" idx="1"/>
          </p:cNvCxnSpPr>
          <p:nvPr/>
        </p:nvCxnSpPr>
        <p:spPr bwMode="auto">
          <a:xfrm flipH="1">
            <a:off x="2201404" y="2312876"/>
            <a:ext cx="79825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DF28611-5864-A0FF-E4B2-E80B7C41083D}"/>
              </a:ext>
            </a:extLst>
          </p:cNvPr>
          <p:cNvCxnSpPr>
            <a:cxnSpLocks/>
          </p:cNvCxnSpPr>
          <p:nvPr/>
        </p:nvCxnSpPr>
        <p:spPr bwMode="auto">
          <a:xfrm flipH="1">
            <a:off x="9192344" y="1916832"/>
            <a:ext cx="720080" cy="12601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40E2DCB5-BC24-5455-712E-F9A05B4DE8E0}"/>
              </a:ext>
            </a:extLst>
          </p:cNvPr>
          <p:cNvSpPr/>
          <p:nvPr/>
        </p:nvSpPr>
        <p:spPr bwMode="auto">
          <a:xfrm>
            <a:off x="6892525" y="3333639"/>
            <a:ext cx="1431286" cy="143128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E4D0E9F-4FE6-0238-50D4-52F1BC99E4CF}"/>
              </a:ext>
            </a:extLst>
          </p:cNvPr>
          <p:cNvCxnSpPr>
            <a:cxnSpLocks/>
            <a:stCxn id="18" idx="5"/>
          </p:cNvCxnSpPr>
          <p:nvPr/>
        </p:nvCxnSpPr>
        <p:spPr bwMode="auto">
          <a:xfrm>
            <a:off x="6344738" y="2850154"/>
            <a:ext cx="3460262" cy="59956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81F6B84F-DA4C-99A2-D99E-79C418620957}"/>
              </a:ext>
            </a:extLst>
          </p:cNvPr>
          <p:cNvSpPr/>
          <p:nvPr/>
        </p:nvSpPr>
        <p:spPr bwMode="auto">
          <a:xfrm>
            <a:off x="5426636" y="2250590"/>
            <a:ext cx="1224136" cy="1199128"/>
          </a:xfrm>
          <a:prstGeom prst="triangl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FC71118-2D4D-A777-5A98-1E29ADD42921}"/>
              </a:ext>
            </a:extLst>
          </p:cNvPr>
          <p:cNvCxnSpPr>
            <a:cxnSpLocks/>
            <a:stCxn id="13" idx="6"/>
          </p:cNvCxnSpPr>
          <p:nvPr/>
        </p:nvCxnSpPr>
        <p:spPr bwMode="auto">
          <a:xfrm>
            <a:off x="8323811" y="4049282"/>
            <a:ext cx="1403675" cy="103281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9038536-4442-13C3-6F7C-4E78AAF23184}"/>
              </a:ext>
            </a:extLst>
          </p:cNvPr>
          <p:cNvSpPr txBox="1"/>
          <p:nvPr/>
        </p:nvSpPr>
        <p:spPr>
          <a:xfrm>
            <a:off x="755852" y="1849458"/>
            <a:ext cx="15121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Leftward Ultrasonic Module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E976B7F-8BAD-BBDA-A353-5AD0EC7E6E97}"/>
              </a:ext>
            </a:extLst>
          </p:cNvPr>
          <p:cNvSpPr txBox="1"/>
          <p:nvPr/>
        </p:nvSpPr>
        <p:spPr>
          <a:xfrm>
            <a:off x="9960060" y="1624454"/>
            <a:ext cx="14820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Leftward Ultrasonic Module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84199E3-1350-7C32-C134-F1A3E2AD5F77}"/>
              </a:ext>
            </a:extLst>
          </p:cNvPr>
          <p:cNvSpPr txBox="1"/>
          <p:nvPr/>
        </p:nvSpPr>
        <p:spPr>
          <a:xfrm>
            <a:off x="10069424" y="3232701"/>
            <a:ext cx="20162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Wireless Transceiver</a:t>
            </a:r>
            <a:br>
              <a:rPr lang="en-GB" altLang="zh-CN" sz="2000" b="1" dirty="0">
                <a:solidFill>
                  <a:schemeClr val="tx1"/>
                </a:solidFill>
                <a:latin typeface="+mn-lt"/>
              </a:rPr>
            </a:br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HC-12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ADE0CB3-080D-630D-F95F-7885D62ED0F4}"/>
              </a:ext>
            </a:extLst>
          </p:cNvPr>
          <p:cNvSpPr txBox="1"/>
          <p:nvPr/>
        </p:nvSpPr>
        <p:spPr>
          <a:xfrm>
            <a:off x="9805000" y="5143058"/>
            <a:ext cx="238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12V Power Supply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6D1AC35-9DFF-BD2D-AC5F-BFDC8AD0BD64}"/>
              </a:ext>
            </a:extLst>
          </p:cNvPr>
          <p:cNvSpPr txBox="1"/>
          <p:nvPr/>
        </p:nvSpPr>
        <p:spPr>
          <a:xfrm>
            <a:off x="398280" y="3110455"/>
            <a:ext cx="2536376" cy="646331"/>
          </a:xfrm>
          <a:prstGeom prst="rect">
            <a:avLst/>
          </a:prstGeom>
          <a:noFill/>
          <a:ln w="57150">
            <a:solidFill>
              <a:srgbClr val="3366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b="1" u="sng" dirty="0">
                <a:solidFill>
                  <a:srgbClr val="3366CC"/>
                </a:solidFill>
                <a:latin typeface="+mj-lt"/>
              </a:rPr>
              <a:t>Left</a:t>
            </a:r>
            <a:r>
              <a:rPr lang="zh-CN" altLang="en-US" sz="3600" b="1" u="sng" dirty="0">
                <a:solidFill>
                  <a:srgbClr val="3366CC"/>
                </a:solidFill>
                <a:latin typeface="+mj-lt"/>
              </a:rPr>
              <a:t> </a:t>
            </a:r>
            <a:r>
              <a:rPr lang="en-US" altLang="zh-CN" sz="3600" b="1" u="sng" dirty="0">
                <a:solidFill>
                  <a:srgbClr val="3366CC"/>
                </a:solidFill>
                <a:latin typeface="+mj-lt"/>
              </a:rPr>
              <a:t>V</a:t>
            </a:r>
            <a:r>
              <a:rPr lang="zh-CN" altLang="en-US" sz="3600" b="1" u="sng" dirty="0">
                <a:solidFill>
                  <a:srgbClr val="3366CC"/>
                </a:solidFill>
                <a:latin typeface="+mj-lt"/>
              </a:rPr>
              <a:t>iew</a:t>
            </a:r>
          </a:p>
        </p:txBody>
      </p:sp>
    </p:spTree>
    <p:extLst>
      <p:ext uri="{BB962C8B-B14F-4D97-AF65-F5344CB8AC3E}">
        <p14:creationId xmlns:p14="http://schemas.microsoft.com/office/powerpoint/2010/main" val="337170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E89FC5E-6FF5-CD4D-F144-F227D7961239}"/>
              </a:ext>
            </a:extLst>
          </p:cNvPr>
          <p:cNvSpPr txBox="1">
            <a:spLocks/>
          </p:cNvSpPr>
          <p:nvPr/>
        </p:nvSpPr>
        <p:spPr>
          <a:xfrm>
            <a:off x="407368" y="332656"/>
            <a:ext cx="10972800" cy="7200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+mj-lt"/>
              </a:rPr>
              <a:t>System Design</a:t>
            </a:r>
          </a:p>
        </p:txBody>
      </p:sp>
      <p:pic>
        <p:nvPicPr>
          <p:cNvPr id="2" name="图片 1" descr="图片包含 游戏机, 电脑&#10;&#10;描述已自动生成">
            <a:extLst>
              <a:ext uri="{FF2B5EF4-FFF2-40B4-BE49-F238E27FC236}">
                <a16:creationId xmlns:a16="http://schemas.microsoft.com/office/drawing/2014/main" id="{776E3513-F0ED-C5D3-5C48-9CA8CEBD9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24" y="1513658"/>
            <a:ext cx="6204740" cy="465355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7F3B0C3-0461-432B-8760-192CFD37C520}"/>
              </a:ext>
            </a:extLst>
          </p:cNvPr>
          <p:cNvSpPr/>
          <p:nvPr/>
        </p:nvSpPr>
        <p:spPr bwMode="auto">
          <a:xfrm>
            <a:off x="3905372" y="3429000"/>
            <a:ext cx="1440160" cy="86409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5E23B6-F781-1F93-990E-D69BA3D4CD19}"/>
              </a:ext>
            </a:extLst>
          </p:cNvPr>
          <p:cNvSpPr/>
          <p:nvPr/>
        </p:nvSpPr>
        <p:spPr bwMode="auto">
          <a:xfrm>
            <a:off x="7320136" y="3472451"/>
            <a:ext cx="1224136" cy="67662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EE085E4-A87C-5E7C-210E-19F686660082}"/>
              </a:ext>
            </a:extLst>
          </p:cNvPr>
          <p:cNvCxnSpPr>
            <a:cxnSpLocks/>
            <a:stCxn id="3" idx="1"/>
          </p:cNvCxnSpPr>
          <p:nvPr/>
        </p:nvCxnSpPr>
        <p:spPr bwMode="auto">
          <a:xfrm flipH="1">
            <a:off x="2351584" y="3861048"/>
            <a:ext cx="1553788" cy="146717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5DBF631-7A24-18C6-3D39-8790F3D5DCC7}"/>
              </a:ext>
            </a:extLst>
          </p:cNvPr>
          <p:cNvCxnSpPr>
            <a:cxnSpLocks/>
            <a:endCxn id="5" idx="3"/>
          </p:cNvCxnSpPr>
          <p:nvPr/>
        </p:nvCxnSpPr>
        <p:spPr bwMode="auto">
          <a:xfrm flipH="1">
            <a:off x="8544272" y="2852936"/>
            <a:ext cx="1440160" cy="95783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ED8120C2-4B8B-8A04-789E-113036FEBA20}"/>
              </a:ext>
            </a:extLst>
          </p:cNvPr>
          <p:cNvSpPr/>
          <p:nvPr/>
        </p:nvSpPr>
        <p:spPr bwMode="auto">
          <a:xfrm>
            <a:off x="5489548" y="3232840"/>
            <a:ext cx="1265271" cy="125641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02334A2-CC3E-A438-5087-B47AEC22D627}"/>
              </a:ext>
            </a:extLst>
          </p:cNvPr>
          <p:cNvCxnSpPr>
            <a:cxnSpLocks/>
          </p:cNvCxnSpPr>
          <p:nvPr/>
        </p:nvCxnSpPr>
        <p:spPr bwMode="auto">
          <a:xfrm>
            <a:off x="6600056" y="4311444"/>
            <a:ext cx="3456384" cy="101677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77480E9-5C0B-EDB8-0DA0-6ECFE1A551F4}"/>
              </a:ext>
            </a:extLst>
          </p:cNvPr>
          <p:cNvSpPr txBox="1"/>
          <p:nvPr/>
        </p:nvSpPr>
        <p:spPr>
          <a:xfrm>
            <a:off x="839416" y="5081408"/>
            <a:ext cx="2184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Rightward</a:t>
            </a:r>
            <a:br>
              <a:rPr lang="en-GB" altLang="zh-CN" sz="2000" b="1" dirty="0">
                <a:solidFill>
                  <a:schemeClr val="tx1"/>
                </a:solidFill>
                <a:latin typeface="+mn-lt"/>
              </a:rPr>
            </a:br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Ultrasonic Module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57F810-C33D-E3AD-2E72-66DE5E41F5C9}"/>
              </a:ext>
            </a:extLst>
          </p:cNvPr>
          <p:cNvSpPr txBox="1"/>
          <p:nvPr/>
        </p:nvSpPr>
        <p:spPr>
          <a:xfrm>
            <a:off x="10128448" y="2085576"/>
            <a:ext cx="2184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Rightward</a:t>
            </a:r>
            <a:br>
              <a:rPr lang="en-GB" altLang="zh-CN" sz="2000" b="1" dirty="0">
                <a:solidFill>
                  <a:schemeClr val="tx1"/>
                </a:solidFill>
                <a:latin typeface="+mn-lt"/>
              </a:rPr>
            </a:br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Ultrasonic Module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C866A13-56E4-5710-043F-6B72D293E9F7}"/>
              </a:ext>
            </a:extLst>
          </p:cNvPr>
          <p:cNvSpPr txBox="1"/>
          <p:nvPr/>
        </p:nvSpPr>
        <p:spPr>
          <a:xfrm>
            <a:off x="10050144" y="5235296"/>
            <a:ext cx="2184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1" dirty="0">
                <a:solidFill>
                  <a:schemeClr val="tx1"/>
                </a:solidFill>
                <a:latin typeface="+mn-lt"/>
              </a:rPr>
              <a:t>Motor Driven Module (PCB)</a:t>
            </a:r>
            <a:endParaRPr lang="zh-CN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7C7472-9484-C31C-B756-3BBA1F7BAC86}"/>
              </a:ext>
            </a:extLst>
          </p:cNvPr>
          <p:cNvSpPr txBox="1"/>
          <p:nvPr/>
        </p:nvSpPr>
        <p:spPr>
          <a:xfrm>
            <a:off x="407368" y="3105834"/>
            <a:ext cx="2536376" cy="646331"/>
          </a:xfrm>
          <a:prstGeom prst="rect">
            <a:avLst/>
          </a:prstGeom>
          <a:noFill/>
          <a:ln w="57150">
            <a:solidFill>
              <a:srgbClr val="3366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b="1" u="sng" dirty="0">
                <a:solidFill>
                  <a:srgbClr val="3366CC"/>
                </a:solidFill>
                <a:latin typeface="+mj-lt"/>
              </a:rPr>
              <a:t>Right</a:t>
            </a:r>
            <a:r>
              <a:rPr lang="zh-CN" altLang="en-US" sz="3600" b="1" u="sng" dirty="0">
                <a:solidFill>
                  <a:srgbClr val="3366CC"/>
                </a:solidFill>
                <a:latin typeface="+mj-lt"/>
              </a:rPr>
              <a:t> </a:t>
            </a:r>
            <a:r>
              <a:rPr lang="en-US" altLang="zh-CN" sz="3600" b="1" u="sng" dirty="0">
                <a:solidFill>
                  <a:srgbClr val="3366CC"/>
                </a:solidFill>
                <a:latin typeface="+mj-lt"/>
              </a:rPr>
              <a:t>V</a:t>
            </a:r>
            <a:r>
              <a:rPr lang="zh-CN" altLang="en-US" sz="3600" b="1" u="sng" dirty="0">
                <a:solidFill>
                  <a:srgbClr val="3366CC"/>
                </a:solidFill>
                <a:latin typeface="+mj-lt"/>
              </a:rPr>
              <a:t>iew</a:t>
            </a:r>
          </a:p>
        </p:txBody>
      </p:sp>
    </p:spTree>
    <p:extLst>
      <p:ext uri="{BB962C8B-B14F-4D97-AF65-F5344CB8AC3E}">
        <p14:creationId xmlns:p14="http://schemas.microsoft.com/office/powerpoint/2010/main" val="13002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A269DAD1-A92D-CB29-2DD2-2767221DA467}"/>
              </a:ext>
            </a:extLst>
          </p:cNvPr>
          <p:cNvSpPr txBox="1">
            <a:spLocks/>
          </p:cNvSpPr>
          <p:nvPr/>
        </p:nvSpPr>
        <p:spPr>
          <a:xfrm>
            <a:off x="914400" y="2239653"/>
            <a:ext cx="10363200" cy="237869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8000" kern="0" dirty="0">
                <a:solidFill>
                  <a:schemeClr val="tx1"/>
                </a:solidFill>
                <a:latin typeface="+mj-lt"/>
              </a:rPr>
              <a:t>Patio 1</a:t>
            </a:r>
          </a:p>
          <a:p>
            <a:pPr algn="ctr"/>
            <a:r>
              <a:rPr lang="en-US" altLang="zh-CN" sz="6000" kern="0" dirty="0">
                <a:solidFill>
                  <a:schemeClr val="tx1"/>
                </a:solidFill>
                <a:latin typeface="+mj-lt"/>
              </a:rPr>
              <a:t>Task 1</a:t>
            </a:r>
            <a:endParaRPr lang="zh-CN" altLang="en-US" sz="6000" kern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544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石头地上&#10;&#10;描述已自动生成">
            <a:extLst>
              <a:ext uri="{FF2B5EF4-FFF2-40B4-BE49-F238E27FC236}">
                <a16:creationId xmlns:a16="http://schemas.microsoft.com/office/drawing/2014/main" id="{FBAB300E-87F3-5575-1E34-F0F9EF9C2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409083"/>
            <a:ext cx="2376264" cy="1792548"/>
          </a:xfrm>
          <a:prstGeom prst="rect">
            <a:avLst/>
          </a:prstGeom>
        </p:spPr>
      </p:pic>
      <p:pic>
        <p:nvPicPr>
          <p:cNvPr id="9" name="图片 8" descr="石头地上&#10;&#10;描述已自动生成">
            <a:extLst>
              <a:ext uri="{FF2B5EF4-FFF2-40B4-BE49-F238E27FC236}">
                <a16:creationId xmlns:a16="http://schemas.microsoft.com/office/drawing/2014/main" id="{8637A29E-C673-F59C-1C43-D1D95343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2404375"/>
            <a:ext cx="2376263" cy="1801965"/>
          </a:xfrm>
          <a:prstGeom prst="rect">
            <a:avLst/>
          </a:prstGeom>
        </p:spPr>
      </p:pic>
      <p:pic>
        <p:nvPicPr>
          <p:cNvPr id="13" name="图片 12" descr="石头地上&#10;&#10;中度可信度描述已自动生成">
            <a:extLst>
              <a:ext uri="{FF2B5EF4-FFF2-40B4-BE49-F238E27FC236}">
                <a16:creationId xmlns:a16="http://schemas.microsoft.com/office/drawing/2014/main" id="{65C4BA9B-5DAB-D60F-AE19-7699C10875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404376"/>
            <a:ext cx="2376264" cy="1791464"/>
          </a:xfrm>
          <a:prstGeom prst="rect">
            <a:avLst/>
          </a:prstGeom>
        </p:spPr>
      </p:pic>
      <p:sp>
        <p:nvSpPr>
          <p:cNvPr id="2" name="标题 3">
            <a:extLst>
              <a:ext uri="{FF2B5EF4-FFF2-40B4-BE49-F238E27FC236}">
                <a16:creationId xmlns:a16="http://schemas.microsoft.com/office/drawing/2014/main" id="{362FAE52-A56A-0557-C104-16C518C3AB8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Patio1 Task1 – Line Tracking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8BF07B8A-CAC8-166A-89AA-E8F43B9618FC}"/>
              </a:ext>
            </a:extLst>
          </p:cNvPr>
          <p:cNvSpPr txBox="1">
            <a:spLocks/>
          </p:cNvSpPr>
          <p:nvPr/>
        </p:nvSpPr>
        <p:spPr>
          <a:xfrm>
            <a:off x="2764868" y="4497876"/>
            <a:ext cx="6931532" cy="165618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Picture frame size 320*240 (pixels)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The road has abundant edge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Use the edge detection algorithm to process image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C83243E4-617B-A786-439E-72405DA8C401}"/>
              </a:ext>
            </a:extLst>
          </p:cNvPr>
          <p:cNvSpPr txBox="1">
            <a:spLocks/>
          </p:cNvSpPr>
          <p:nvPr/>
        </p:nvSpPr>
        <p:spPr>
          <a:xfrm>
            <a:off x="4655840" y="2070122"/>
            <a:ext cx="2912132" cy="5331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RGB 565 Pixel format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9219E12-5BE8-81A2-4B9D-1064B10C9543}"/>
              </a:ext>
            </a:extLst>
          </p:cNvPr>
          <p:cNvSpPr/>
          <p:nvPr/>
        </p:nvSpPr>
        <p:spPr bwMode="auto">
          <a:xfrm>
            <a:off x="1487488" y="2404375"/>
            <a:ext cx="360040" cy="1791464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D4E7F6-09D2-17A6-B9F1-ADDEAAD586C8}"/>
              </a:ext>
            </a:extLst>
          </p:cNvPr>
          <p:cNvSpPr txBox="1"/>
          <p:nvPr/>
        </p:nvSpPr>
        <p:spPr>
          <a:xfrm>
            <a:off x="1098121" y="3169302"/>
            <a:ext cx="569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240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60840C75-9835-1246-AEB0-92803E88FB1C}"/>
              </a:ext>
            </a:extLst>
          </p:cNvPr>
          <p:cNvSpPr/>
          <p:nvPr/>
        </p:nvSpPr>
        <p:spPr bwMode="auto">
          <a:xfrm rot="5400000">
            <a:off x="2923653" y="979887"/>
            <a:ext cx="360040" cy="2384254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395ABF-D99E-33B8-2B46-9BFC1BC31E58}"/>
              </a:ext>
            </a:extLst>
          </p:cNvPr>
          <p:cNvSpPr txBox="1"/>
          <p:nvPr/>
        </p:nvSpPr>
        <p:spPr>
          <a:xfrm>
            <a:off x="2887649" y="1788994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320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D399F34D-2A1B-3805-CE20-9C3C697335E2}"/>
              </a:ext>
            </a:extLst>
          </p:cNvPr>
          <p:cNvSpPr txBox="1">
            <a:spLocks/>
          </p:cNvSpPr>
          <p:nvPr/>
        </p:nvSpPr>
        <p:spPr>
          <a:xfrm>
            <a:off x="263352" y="1138824"/>
            <a:ext cx="5342384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Line Following Algorithm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65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左大括号 28">
            <a:extLst>
              <a:ext uri="{FF2B5EF4-FFF2-40B4-BE49-F238E27FC236}">
                <a16:creationId xmlns:a16="http://schemas.microsoft.com/office/drawing/2014/main" id="{78CE36AE-AD3D-90BD-B6AA-4877D04169F6}"/>
              </a:ext>
            </a:extLst>
          </p:cNvPr>
          <p:cNvSpPr/>
          <p:nvPr/>
        </p:nvSpPr>
        <p:spPr bwMode="auto">
          <a:xfrm rot="5400000">
            <a:off x="4489354" y="4380199"/>
            <a:ext cx="134277" cy="104086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AEE80DE-8D39-7A73-33FD-72A6B73FDE29}"/>
              </a:ext>
            </a:extLst>
          </p:cNvPr>
          <p:cNvSpPr/>
          <p:nvPr/>
        </p:nvSpPr>
        <p:spPr bwMode="auto">
          <a:xfrm rot="5400000">
            <a:off x="7474517" y="697752"/>
            <a:ext cx="639762" cy="2363844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42E3DF66-8BE4-188C-FCC2-2A1BE143E72E}"/>
              </a:ext>
            </a:extLst>
          </p:cNvPr>
          <p:cNvSpPr/>
          <p:nvPr/>
        </p:nvSpPr>
        <p:spPr bwMode="auto">
          <a:xfrm>
            <a:off x="6430293" y="2226135"/>
            <a:ext cx="144016" cy="1786718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8935A6A-E2DE-3307-BF49-7BE44B611894}"/>
              </a:ext>
            </a:extLst>
          </p:cNvPr>
          <p:cNvSpPr/>
          <p:nvPr/>
        </p:nvSpPr>
        <p:spPr bwMode="auto">
          <a:xfrm>
            <a:off x="520822" y="4597491"/>
            <a:ext cx="3080438" cy="63976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51E6097-2B5D-7A55-B26D-3AE889B7BBF0}"/>
              </a:ext>
            </a:extLst>
          </p:cNvPr>
          <p:cNvSpPr/>
          <p:nvPr/>
        </p:nvSpPr>
        <p:spPr bwMode="auto">
          <a:xfrm>
            <a:off x="520822" y="3586411"/>
            <a:ext cx="3080438" cy="63976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DCFB804-66BF-486C-F081-42BAF8D58AAA}"/>
              </a:ext>
            </a:extLst>
          </p:cNvPr>
          <p:cNvSpPr/>
          <p:nvPr/>
        </p:nvSpPr>
        <p:spPr bwMode="auto">
          <a:xfrm>
            <a:off x="520822" y="2463938"/>
            <a:ext cx="3080438" cy="63976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 descr="石头地上&#10;&#10;描述已自动生成">
            <a:extLst>
              <a:ext uri="{FF2B5EF4-FFF2-40B4-BE49-F238E27FC236}">
                <a16:creationId xmlns:a16="http://schemas.microsoft.com/office/drawing/2014/main" id="{FBAB300E-87F3-5575-1E34-F0F9EF9C2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2214436"/>
            <a:ext cx="2376264" cy="1792548"/>
          </a:xfrm>
          <a:prstGeom prst="rect">
            <a:avLst/>
          </a:prstGeom>
        </p:spPr>
      </p:pic>
      <p:pic>
        <p:nvPicPr>
          <p:cNvPr id="5" name="图片 4" descr="图片包含 QR 代码&#10;&#10;描述已自动生成">
            <a:extLst>
              <a:ext uri="{FF2B5EF4-FFF2-40B4-BE49-F238E27FC236}">
                <a16:creationId xmlns:a16="http://schemas.microsoft.com/office/drawing/2014/main" id="{6966A8F2-EF1C-19FB-F82F-DF4B95CAAD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76" y="4503761"/>
            <a:ext cx="2363844" cy="1792548"/>
          </a:xfrm>
          <a:prstGeom prst="rect">
            <a:avLst/>
          </a:prstGeom>
        </p:spPr>
      </p:pic>
      <p:pic>
        <p:nvPicPr>
          <p:cNvPr id="9" name="图片 8" descr="石头地上&#10;&#10;描述已自动生成">
            <a:extLst>
              <a:ext uri="{FF2B5EF4-FFF2-40B4-BE49-F238E27FC236}">
                <a16:creationId xmlns:a16="http://schemas.microsoft.com/office/drawing/2014/main" id="{8637A29E-C673-F59C-1C43-D1D953433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2209728"/>
            <a:ext cx="2376263" cy="1801965"/>
          </a:xfrm>
          <a:prstGeom prst="rect">
            <a:avLst/>
          </a:prstGeom>
        </p:spPr>
      </p:pic>
      <p:pic>
        <p:nvPicPr>
          <p:cNvPr id="11" name="图片 10" descr="图片包含 QR 代码&#10;&#10;描述已自动生成">
            <a:extLst>
              <a:ext uri="{FF2B5EF4-FFF2-40B4-BE49-F238E27FC236}">
                <a16:creationId xmlns:a16="http://schemas.microsoft.com/office/drawing/2014/main" id="{8030F273-560B-B7F7-4A02-E031757799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4499380"/>
            <a:ext cx="2376263" cy="1790448"/>
          </a:xfrm>
          <a:prstGeom prst="rect">
            <a:avLst/>
          </a:prstGeom>
        </p:spPr>
      </p:pic>
      <p:pic>
        <p:nvPicPr>
          <p:cNvPr id="15" name="图片 14" descr="图片包含 人们, 雨, 一群, 游戏机&#10;&#10;描述已自动生成">
            <a:extLst>
              <a:ext uri="{FF2B5EF4-FFF2-40B4-BE49-F238E27FC236}">
                <a16:creationId xmlns:a16="http://schemas.microsoft.com/office/drawing/2014/main" id="{C84007FE-12F1-0507-7DEB-D704E5772D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1" y="4499380"/>
            <a:ext cx="2363843" cy="1801811"/>
          </a:xfrm>
          <a:prstGeom prst="rect">
            <a:avLst/>
          </a:prstGeom>
        </p:spPr>
      </p:pic>
      <p:sp>
        <p:nvSpPr>
          <p:cNvPr id="2" name="标题 3">
            <a:extLst>
              <a:ext uri="{FF2B5EF4-FFF2-40B4-BE49-F238E27FC236}">
                <a16:creationId xmlns:a16="http://schemas.microsoft.com/office/drawing/2014/main" id="{362FAE52-A56A-0557-C104-16C518C3AB8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7934672" cy="74076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Patio1 Task1 – Line Tracking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7E3ADAE7-B117-1375-7171-6AA11C2945EC}"/>
              </a:ext>
            </a:extLst>
          </p:cNvPr>
          <p:cNvSpPr txBox="1">
            <a:spLocks/>
          </p:cNvSpPr>
          <p:nvPr/>
        </p:nvSpPr>
        <p:spPr>
          <a:xfrm>
            <a:off x="263352" y="1138824"/>
            <a:ext cx="583264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Line Following Algorithm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C83243E4-617B-A786-439E-72405DA8C401}"/>
              </a:ext>
            </a:extLst>
          </p:cNvPr>
          <p:cNvSpPr txBox="1">
            <a:spLocks/>
          </p:cNvSpPr>
          <p:nvPr/>
        </p:nvSpPr>
        <p:spPr>
          <a:xfrm>
            <a:off x="7144308" y="1884516"/>
            <a:ext cx="1287760" cy="5331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RGB 565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标题 3">
            <a:extLst>
              <a:ext uri="{FF2B5EF4-FFF2-40B4-BE49-F238E27FC236}">
                <a16:creationId xmlns:a16="http://schemas.microsoft.com/office/drawing/2014/main" id="{4E3E8E82-F9DB-302A-8DFA-442E8F8CA607}"/>
              </a:ext>
            </a:extLst>
          </p:cNvPr>
          <p:cNvSpPr txBox="1">
            <a:spLocks/>
          </p:cNvSpPr>
          <p:nvPr/>
        </p:nvSpPr>
        <p:spPr>
          <a:xfrm>
            <a:off x="5045672" y="4130410"/>
            <a:ext cx="6048672" cy="35847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Grayscale image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（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After edge detection processed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）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3FE6FDD1-5BC7-EE95-7D96-152E551AFF88}"/>
              </a:ext>
            </a:extLst>
          </p:cNvPr>
          <p:cNvSpPr txBox="1">
            <a:spLocks/>
          </p:cNvSpPr>
          <p:nvPr/>
        </p:nvSpPr>
        <p:spPr>
          <a:xfrm>
            <a:off x="523332" y="2492415"/>
            <a:ext cx="3080438" cy="5331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Divide image into 40 regions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(8*240 pixels for each region)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标题 3">
            <a:extLst>
              <a:ext uri="{FF2B5EF4-FFF2-40B4-BE49-F238E27FC236}">
                <a16:creationId xmlns:a16="http://schemas.microsoft.com/office/drawing/2014/main" id="{C83306A3-823E-C21F-74BB-E62163BA777B}"/>
              </a:ext>
            </a:extLst>
          </p:cNvPr>
          <p:cNvSpPr txBox="1">
            <a:spLocks/>
          </p:cNvSpPr>
          <p:nvPr/>
        </p:nvSpPr>
        <p:spPr>
          <a:xfrm>
            <a:off x="520822" y="3605699"/>
            <a:ext cx="3198914" cy="54430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Calculate the mean value of grayscale value in each region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2E4B7F0C-A036-5C4A-A226-3AE96E897813}"/>
              </a:ext>
            </a:extLst>
          </p:cNvPr>
          <p:cNvSpPr txBox="1">
            <a:spLocks/>
          </p:cNvSpPr>
          <p:nvPr/>
        </p:nvSpPr>
        <p:spPr>
          <a:xfrm>
            <a:off x="523332" y="4334516"/>
            <a:ext cx="3240360" cy="5331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" name="标题 3">
            <a:extLst>
              <a:ext uri="{FF2B5EF4-FFF2-40B4-BE49-F238E27FC236}">
                <a16:creationId xmlns:a16="http://schemas.microsoft.com/office/drawing/2014/main" id="{0B374F8E-A82F-C76A-F211-3376624DFD09}"/>
              </a:ext>
            </a:extLst>
          </p:cNvPr>
          <p:cNvSpPr txBox="1">
            <a:spLocks/>
          </p:cNvSpPr>
          <p:nvPr/>
        </p:nvSpPr>
        <p:spPr>
          <a:xfrm>
            <a:off x="523332" y="4656090"/>
            <a:ext cx="2980379" cy="5331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70C0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Find the line we need (the mass center of white pixels)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8D8AA4B8-1001-D90B-BDE5-C602AC002987}"/>
              </a:ext>
            </a:extLst>
          </p:cNvPr>
          <p:cNvSpPr/>
          <p:nvPr/>
        </p:nvSpPr>
        <p:spPr bwMode="auto">
          <a:xfrm>
            <a:off x="1919536" y="3264968"/>
            <a:ext cx="216024" cy="17099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02CACBE0-2307-06B6-5BB6-2CDA5EF57E76}"/>
              </a:ext>
            </a:extLst>
          </p:cNvPr>
          <p:cNvSpPr/>
          <p:nvPr/>
        </p:nvSpPr>
        <p:spPr bwMode="auto">
          <a:xfrm>
            <a:off x="1919536" y="4331064"/>
            <a:ext cx="216024" cy="17099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2" name="图片 21" descr="石头地上&#10;&#10;中度可信度描述已自动生成">
            <a:extLst>
              <a:ext uri="{FF2B5EF4-FFF2-40B4-BE49-F238E27FC236}">
                <a16:creationId xmlns:a16="http://schemas.microsoft.com/office/drawing/2014/main" id="{61CFFFE4-1FD3-B995-10F4-FE456F6E6B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40" y="2220267"/>
            <a:ext cx="2376264" cy="179146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5D7C20F-B291-5A80-0102-EF73ACED7212}"/>
              </a:ext>
            </a:extLst>
          </p:cNvPr>
          <p:cNvSpPr txBox="1"/>
          <p:nvPr/>
        </p:nvSpPr>
        <p:spPr>
          <a:xfrm>
            <a:off x="6144026" y="3000980"/>
            <a:ext cx="455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240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79CB35-F531-AB33-A254-FE0EB6D0DE85}"/>
              </a:ext>
            </a:extLst>
          </p:cNvPr>
          <p:cNvSpPr txBox="1"/>
          <p:nvPr/>
        </p:nvSpPr>
        <p:spPr>
          <a:xfrm>
            <a:off x="7614845" y="1398989"/>
            <a:ext cx="455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320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E9C8BC42-6907-72FE-FD8D-AC422BD57EED}"/>
              </a:ext>
            </a:extLst>
          </p:cNvPr>
          <p:cNvSpPr/>
          <p:nvPr/>
        </p:nvSpPr>
        <p:spPr bwMode="auto">
          <a:xfrm rot="5400000">
            <a:off x="3854350" y="4380198"/>
            <a:ext cx="134277" cy="104086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CA53DD87-ED95-6D39-07D0-4F999E553D31}"/>
              </a:ext>
            </a:extLst>
          </p:cNvPr>
          <p:cNvSpPr/>
          <p:nvPr/>
        </p:nvSpPr>
        <p:spPr bwMode="auto">
          <a:xfrm rot="5400000">
            <a:off x="4610895" y="4380198"/>
            <a:ext cx="134277" cy="104086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D18C4BCC-BD88-E336-C54E-0DD9E325D89A}"/>
              </a:ext>
            </a:extLst>
          </p:cNvPr>
          <p:cNvSpPr/>
          <p:nvPr/>
        </p:nvSpPr>
        <p:spPr bwMode="auto">
          <a:xfrm rot="5400000">
            <a:off x="4370923" y="4380198"/>
            <a:ext cx="134277" cy="104086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prstShdw prst="shdw11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6D3703-B4CB-42DA-4DA9-357A192D12FC}"/>
              </a:ext>
            </a:extLst>
          </p:cNvPr>
          <p:cNvSpPr txBox="1"/>
          <p:nvPr/>
        </p:nvSpPr>
        <p:spPr>
          <a:xfrm>
            <a:off x="3809358" y="4209617"/>
            <a:ext cx="2043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3FBABA0-7E21-46CF-D4C0-106666C0A4DC}"/>
              </a:ext>
            </a:extLst>
          </p:cNvPr>
          <p:cNvSpPr txBox="1"/>
          <p:nvPr/>
        </p:nvSpPr>
        <p:spPr>
          <a:xfrm>
            <a:off x="4316864" y="4197056"/>
            <a:ext cx="6103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8   8   8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11CC1C-3DED-0319-AF9A-F8BB48251500}"/>
              </a:ext>
            </a:extLst>
          </p:cNvPr>
          <p:cNvSpPr txBox="1"/>
          <p:nvPr/>
        </p:nvSpPr>
        <p:spPr>
          <a:xfrm>
            <a:off x="4004943" y="4192469"/>
            <a:ext cx="4300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……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AF2FAD6-AEE1-CA0F-4938-6FBA195D6E01}"/>
              </a:ext>
            </a:extLst>
          </p:cNvPr>
          <p:cNvSpPr txBox="1"/>
          <p:nvPr/>
        </p:nvSpPr>
        <p:spPr>
          <a:xfrm>
            <a:off x="4726385" y="4193510"/>
            <a:ext cx="4300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……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5538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781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1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1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1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1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975</Words>
  <Application>Microsoft Office PowerPoint</Application>
  <PresentationFormat>宽屏</PresentationFormat>
  <Paragraphs>252</Paragraphs>
  <Slides>39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Söhne</vt:lpstr>
      <vt:lpstr>微软雅黑</vt:lpstr>
      <vt:lpstr>Arial</vt:lpstr>
      <vt:lpstr>Arial Black</vt:lpstr>
      <vt:lpstr>Cambria Math</vt:lpstr>
      <vt:lpstr>Times New Roman</vt:lpstr>
      <vt:lpstr>Wingdings</vt:lpstr>
      <vt:lpstr>默认设计模板</vt:lpstr>
      <vt:lpstr>1_默认设计模板</vt:lpstr>
      <vt:lpstr>Image</vt:lpstr>
      <vt:lpstr>Team Design Projects and Skills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Part1. Situation 1 </vt:lpstr>
      <vt:lpstr>Part1. Situation 2</vt:lpstr>
      <vt:lpstr>Part1. Situation 3</vt:lpstr>
      <vt:lpstr>Part2. Send real-time time and team information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肖 子弈</cp:lastModifiedBy>
  <cp:revision>173</cp:revision>
  <cp:lastPrinted>2016-03-29T01:30:00Z</cp:lastPrinted>
  <dcterms:created xsi:type="dcterms:W3CDTF">2016-01-09T14:47:00Z</dcterms:created>
  <dcterms:modified xsi:type="dcterms:W3CDTF">2023-06-04T14:43:29Z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2052-10.1.0.6393</vt:lpwstr>
  </property>
</Properties>
</file>